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374" r:id="rId2"/>
    <p:sldId id="390" r:id="rId3"/>
    <p:sldId id="412" r:id="rId4"/>
    <p:sldId id="413" r:id="rId5"/>
    <p:sldId id="417" r:id="rId6"/>
    <p:sldId id="393" r:id="rId7"/>
    <p:sldId id="394" r:id="rId8"/>
    <p:sldId id="395" r:id="rId9"/>
    <p:sldId id="415" r:id="rId10"/>
    <p:sldId id="402" r:id="rId11"/>
    <p:sldId id="418" r:id="rId12"/>
    <p:sldId id="404" r:id="rId13"/>
    <p:sldId id="405" r:id="rId14"/>
    <p:sldId id="406" r:id="rId15"/>
    <p:sldId id="407" r:id="rId16"/>
    <p:sldId id="408" r:id="rId17"/>
    <p:sldId id="409" r:id="rId18"/>
    <p:sldId id="416" r:id="rId19"/>
    <p:sldId id="410" r:id="rId20"/>
    <p:sldId id="414" r:id="rId21"/>
    <p:sldId id="411" r:id="rId22"/>
  </p:sldIdLst>
  <p:sldSz cx="12188825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770" autoAdjust="0"/>
  </p:normalViewPr>
  <p:slideViewPr>
    <p:cSldViewPr snapToGrid="0" snapToObjects="1">
      <p:cViewPr>
        <p:scale>
          <a:sx n="60" d="100"/>
          <a:sy n="60" d="100"/>
        </p:scale>
        <p:origin x="-1068" y="-48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18665-D3FD-BD45-846B-1457CC17004F}" type="doc">
      <dgm:prSet loTypeId="urn:microsoft.com/office/officeart/2005/8/layout/list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73DB2-E12F-B144-8456-D7A340FB9FFB}">
      <dgm:prSet custT="1"/>
      <dgm:spPr/>
      <dgm:t>
        <a:bodyPr/>
        <a:lstStyle/>
        <a:p>
          <a:pPr rtl="0"/>
          <a:r>
            <a:rPr lang="id-ID" sz="1800" dirty="0" smtClean="0">
              <a:latin typeface="+mj-lt"/>
            </a:rPr>
            <a:t>memperkuat kapasitas masyarakat untuk turut mengawasi berjalannya usaha dari BUMDes</a:t>
          </a:r>
          <a:r>
            <a:rPr lang="en-US" sz="1800" dirty="0" smtClean="0">
              <a:latin typeface="+mj-lt"/>
            </a:rPr>
            <a:t>a</a:t>
          </a:r>
          <a:endParaRPr lang="en-US" sz="1800" dirty="0">
            <a:latin typeface="+mj-lt"/>
            <a:cs typeface="Cambria"/>
          </a:endParaRPr>
        </a:p>
      </dgm:t>
    </dgm:pt>
    <dgm:pt modelId="{66BBF900-3EF6-584A-9CC0-3778E7A53D41}" type="parTrans" cxnId="{1FC9FD6D-B8BC-F24B-BF74-F9355CBEBD84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0D01D78A-CB15-7D4E-AC36-DB5BC7E6498E}" type="sibTrans" cxnId="{1FC9FD6D-B8BC-F24B-BF74-F9355CBEBD84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40C3EDB8-14D0-6A4E-BE0C-3E11D17AE065}">
      <dgm:prSet custT="1"/>
      <dgm:spPr/>
      <dgm:t>
        <a:bodyPr/>
        <a:lstStyle/>
        <a:p>
          <a:pPr rtl="0"/>
          <a:r>
            <a:rPr lang="id-ID" sz="1800" dirty="0" smtClean="0">
              <a:latin typeface="+mj-lt"/>
            </a:rPr>
            <a:t>struktur organisasi BUMDes</a:t>
          </a:r>
          <a:r>
            <a:rPr lang="en-US" sz="1800" dirty="0" smtClean="0">
              <a:latin typeface="+mj-lt"/>
            </a:rPr>
            <a:t>a </a:t>
          </a:r>
          <a:r>
            <a:rPr lang="id-ID" sz="1800" dirty="0" smtClean="0">
              <a:latin typeface="+mj-lt"/>
            </a:rPr>
            <a:t>yang menunjukan peranan kuat dan peran pemerintah desa harus dikurangi namun tetap memperhatikan penasihat  dijabat secara Ex-officio oleh Kades</a:t>
          </a:r>
          <a:endParaRPr lang="en-US" sz="1800" dirty="0">
            <a:latin typeface="+mj-lt"/>
            <a:cs typeface="Cambria"/>
          </a:endParaRPr>
        </a:p>
      </dgm:t>
    </dgm:pt>
    <dgm:pt modelId="{F66593B9-76F3-AF45-B498-2819941023C7}" type="parTrans" cxnId="{E6C56AE3-29B7-1044-94BE-403BFEC56277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2CE21469-C1EB-E644-A908-7DF015320153}" type="sibTrans" cxnId="{E6C56AE3-29B7-1044-94BE-403BFEC56277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1BFC7363-0734-434E-AAFA-7A0ECDB516C0}">
      <dgm:prSet custT="1"/>
      <dgm:spPr/>
      <dgm:t>
        <a:bodyPr/>
        <a:lstStyle/>
        <a:p>
          <a:pPr rtl="0"/>
          <a:r>
            <a:rPr lang="id-ID" sz="1800" smtClean="0">
              <a:latin typeface="+mj-lt"/>
            </a:rPr>
            <a:t>kegiatan </a:t>
          </a:r>
          <a:r>
            <a:rPr lang="id-ID" sz="1800" dirty="0" smtClean="0">
              <a:latin typeface="+mj-lt"/>
            </a:rPr>
            <a:t>ekonomi harus mengakar dengan kondisi sosial masyarakat desa</a:t>
          </a:r>
          <a:endParaRPr lang="en-US" sz="1800" dirty="0">
            <a:latin typeface="+mj-lt"/>
            <a:cs typeface="Cambria"/>
          </a:endParaRPr>
        </a:p>
      </dgm:t>
    </dgm:pt>
    <dgm:pt modelId="{1DC11EB9-0FA6-294A-88CE-B8CCB2F7A1DD}" type="parTrans" cxnId="{1BB2FB11-8348-CF45-A60D-A62DA1A07EF6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081C7E09-D41C-6146-9703-084B52F5FD09}" type="sibTrans" cxnId="{1BB2FB11-8348-CF45-A60D-A62DA1A07EF6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E16EEC86-6538-D04D-BEC2-590573E0E2FA}">
      <dgm:prSet custT="1"/>
      <dgm:spPr/>
      <dgm:t>
        <a:bodyPr/>
        <a:lstStyle/>
        <a:p>
          <a:pPr rtl="0"/>
          <a:r>
            <a:rPr lang="id-ID" sz="1800" dirty="0" smtClean="0">
              <a:latin typeface="+mj-lt"/>
            </a:rPr>
            <a:t>kegiatan ekonomi sesuai dengan potensi dan aset yang dimiliki desa</a:t>
          </a:r>
          <a:endParaRPr lang="en-US" sz="1800" dirty="0">
            <a:latin typeface="+mj-lt"/>
            <a:cs typeface="Cambria"/>
          </a:endParaRPr>
        </a:p>
      </dgm:t>
    </dgm:pt>
    <dgm:pt modelId="{19F4D248-A957-DD40-ACAC-D1BFA9628555}" type="parTrans" cxnId="{5A087AAF-4F9F-9542-9667-1DB319B62A75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902DCF2D-CF40-3E41-BE82-925293B5A8B6}" type="sibTrans" cxnId="{5A087AAF-4F9F-9542-9667-1DB319B62A75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5A967587-03E4-0C44-AA55-FE86F87C0BBA}">
      <dgm:prSet custT="1"/>
      <dgm:spPr/>
      <dgm:t>
        <a:bodyPr/>
        <a:lstStyle/>
        <a:p>
          <a:pPr rtl="0"/>
          <a:r>
            <a:rPr lang="id-ID" sz="1800" dirty="0" smtClean="0">
              <a:latin typeface="+mj-lt"/>
            </a:rPr>
            <a:t>pendistribusian manfaat BUMDesa harus dilakukan secara adil, jelas dan transparan dan modern</a:t>
          </a:r>
          <a:endParaRPr lang="en-US" sz="1800" dirty="0">
            <a:latin typeface="+mj-lt"/>
            <a:cs typeface="Cambria"/>
          </a:endParaRPr>
        </a:p>
      </dgm:t>
    </dgm:pt>
    <dgm:pt modelId="{6C5F36D3-6150-3548-8DEB-2E5DD674EE1E}" type="parTrans" cxnId="{3A14E8EA-796E-4647-8A1A-2AB554747E53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AEA4B72A-8479-894B-B7F9-1AEC9849D7F7}" type="sibTrans" cxnId="{3A14E8EA-796E-4647-8A1A-2AB554747E53}">
      <dgm:prSet/>
      <dgm:spPr/>
      <dgm:t>
        <a:bodyPr/>
        <a:lstStyle/>
        <a:p>
          <a:endParaRPr lang="en-US" sz="1800">
            <a:latin typeface="+mj-lt"/>
            <a:cs typeface="Cambria"/>
          </a:endParaRPr>
        </a:p>
      </dgm:t>
    </dgm:pt>
    <dgm:pt modelId="{134EE040-0889-5546-A765-82B48F8FC675}" type="pres">
      <dgm:prSet presAssocID="{DDE18665-D3FD-BD45-846B-1457CC1700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41CE50-22E7-5447-AE71-68D73F6882F1}" type="pres">
      <dgm:prSet presAssocID="{D7C73DB2-E12F-B144-8456-D7A340FB9FFB}" presName="parentLin" presStyleCnt="0"/>
      <dgm:spPr/>
    </dgm:pt>
    <dgm:pt modelId="{F2C03393-98EF-E844-8D53-A27BA8D5D497}" type="pres">
      <dgm:prSet presAssocID="{D7C73DB2-E12F-B144-8456-D7A340FB9FF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2F24B03-96A2-1041-A80C-DB9ECE3F56DC}" type="pres">
      <dgm:prSet presAssocID="{D7C73DB2-E12F-B144-8456-D7A340FB9FFB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F3B4D-132B-5A48-B039-82C05293648E}" type="pres">
      <dgm:prSet presAssocID="{D7C73DB2-E12F-B144-8456-D7A340FB9FFB}" presName="negativeSpace" presStyleCnt="0"/>
      <dgm:spPr/>
    </dgm:pt>
    <dgm:pt modelId="{003B5254-5501-9846-AEDA-CBBD5C57B120}" type="pres">
      <dgm:prSet presAssocID="{D7C73DB2-E12F-B144-8456-D7A340FB9FFB}" presName="childText" presStyleLbl="conFgAcc1" presStyleIdx="0" presStyleCnt="5">
        <dgm:presLayoutVars>
          <dgm:bulletEnabled val="1"/>
        </dgm:presLayoutVars>
      </dgm:prSet>
      <dgm:spPr/>
    </dgm:pt>
    <dgm:pt modelId="{33662DD8-837F-F14B-A10C-45E5B9040505}" type="pres">
      <dgm:prSet presAssocID="{0D01D78A-CB15-7D4E-AC36-DB5BC7E6498E}" presName="spaceBetweenRectangles" presStyleCnt="0"/>
      <dgm:spPr/>
    </dgm:pt>
    <dgm:pt modelId="{4786B95B-4434-DA49-8677-EED970006EF3}" type="pres">
      <dgm:prSet presAssocID="{40C3EDB8-14D0-6A4E-BE0C-3E11D17AE065}" presName="parentLin" presStyleCnt="0"/>
      <dgm:spPr/>
    </dgm:pt>
    <dgm:pt modelId="{76749A73-99C9-C04D-8F49-688AF33044EC}" type="pres">
      <dgm:prSet presAssocID="{40C3EDB8-14D0-6A4E-BE0C-3E11D17AE06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AFF75FE-A605-5243-8F34-77E0FF8EC655}" type="pres">
      <dgm:prSet presAssocID="{40C3EDB8-14D0-6A4E-BE0C-3E11D17AE065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71FFE-DC61-BC4D-86E9-71014C1C295F}" type="pres">
      <dgm:prSet presAssocID="{40C3EDB8-14D0-6A4E-BE0C-3E11D17AE065}" presName="negativeSpace" presStyleCnt="0"/>
      <dgm:spPr/>
    </dgm:pt>
    <dgm:pt modelId="{E315A4ED-6CE6-2A42-AE6A-3DAA450FC1BE}" type="pres">
      <dgm:prSet presAssocID="{40C3EDB8-14D0-6A4E-BE0C-3E11D17AE065}" presName="childText" presStyleLbl="conFgAcc1" presStyleIdx="1" presStyleCnt="5">
        <dgm:presLayoutVars>
          <dgm:bulletEnabled val="1"/>
        </dgm:presLayoutVars>
      </dgm:prSet>
      <dgm:spPr/>
    </dgm:pt>
    <dgm:pt modelId="{77810D70-D322-D449-A3E0-85AD9708A233}" type="pres">
      <dgm:prSet presAssocID="{2CE21469-C1EB-E644-A908-7DF015320153}" presName="spaceBetweenRectangles" presStyleCnt="0"/>
      <dgm:spPr/>
    </dgm:pt>
    <dgm:pt modelId="{04CC4C57-E4AF-E34D-B51E-90FA646DF174}" type="pres">
      <dgm:prSet presAssocID="{1BFC7363-0734-434E-AAFA-7A0ECDB516C0}" presName="parentLin" presStyleCnt="0"/>
      <dgm:spPr/>
    </dgm:pt>
    <dgm:pt modelId="{7C1DF541-5380-4C42-A228-A9521EB435EB}" type="pres">
      <dgm:prSet presAssocID="{1BFC7363-0734-434E-AAFA-7A0ECDB516C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A93310F0-7D8B-4948-BC97-CCBEE2E9CDFB}" type="pres">
      <dgm:prSet presAssocID="{1BFC7363-0734-434E-AAFA-7A0ECDB516C0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2AFD0-3F6B-ED4B-BA03-50D1F3B0C83C}" type="pres">
      <dgm:prSet presAssocID="{1BFC7363-0734-434E-AAFA-7A0ECDB516C0}" presName="negativeSpace" presStyleCnt="0"/>
      <dgm:spPr/>
    </dgm:pt>
    <dgm:pt modelId="{AA8C8822-BFF7-9C4E-A305-30A4FA210BF9}" type="pres">
      <dgm:prSet presAssocID="{1BFC7363-0734-434E-AAFA-7A0ECDB516C0}" presName="childText" presStyleLbl="conFgAcc1" presStyleIdx="2" presStyleCnt="5">
        <dgm:presLayoutVars>
          <dgm:bulletEnabled val="1"/>
        </dgm:presLayoutVars>
      </dgm:prSet>
      <dgm:spPr/>
    </dgm:pt>
    <dgm:pt modelId="{4A059318-068B-A843-8C08-C24D344B60EA}" type="pres">
      <dgm:prSet presAssocID="{081C7E09-D41C-6146-9703-084B52F5FD09}" presName="spaceBetweenRectangles" presStyleCnt="0"/>
      <dgm:spPr/>
    </dgm:pt>
    <dgm:pt modelId="{489B1129-06C6-7244-9CB1-9E3DE7986FD0}" type="pres">
      <dgm:prSet presAssocID="{E16EEC86-6538-D04D-BEC2-590573E0E2FA}" presName="parentLin" presStyleCnt="0"/>
      <dgm:spPr/>
    </dgm:pt>
    <dgm:pt modelId="{27592EC1-EAC9-BE4E-9B1E-41DB73DDEEE6}" type="pres">
      <dgm:prSet presAssocID="{E16EEC86-6538-D04D-BEC2-590573E0E2F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32EF47AF-CBCB-7C47-AB41-E57276D27449}" type="pres">
      <dgm:prSet presAssocID="{E16EEC86-6538-D04D-BEC2-590573E0E2FA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55B97-2FC2-764A-B7E4-24394916081D}" type="pres">
      <dgm:prSet presAssocID="{E16EEC86-6538-D04D-BEC2-590573E0E2FA}" presName="negativeSpace" presStyleCnt="0"/>
      <dgm:spPr/>
    </dgm:pt>
    <dgm:pt modelId="{469CC427-A94D-A546-80B9-92975011E380}" type="pres">
      <dgm:prSet presAssocID="{E16EEC86-6538-D04D-BEC2-590573E0E2FA}" presName="childText" presStyleLbl="conFgAcc1" presStyleIdx="3" presStyleCnt="5">
        <dgm:presLayoutVars>
          <dgm:bulletEnabled val="1"/>
        </dgm:presLayoutVars>
      </dgm:prSet>
      <dgm:spPr/>
    </dgm:pt>
    <dgm:pt modelId="{FB2B4FB4-266F-8B46-8A03-E291C2CF8208}" type="pres">
      <dgm:prSet presAssocID="{902DCF2D-CF40-3E41-BE82-925293B5A8B6}" presName="spaceBetweenRectangles" presStyleCnt="0"/>
      <dgm:spPr/>
    </dgm:pt>
    <dgm:pt modelId="{4974F96C-982E-364E-9E66-E2433F246851}" type="pres">
      <dgm:prSet presAssocID="{5A967587-03E4-0C44-AA55-FE86F87C0BBA}" presName="parentLin" presStyleCnt="0"/>
      <dgm:spPr/>
    </dgm:pt>
    <dgm:pt modelId="{5B3A046D-9E1C-AF4A-93B6-88FCD481C95E}" type="pres">
      <dgm:prSet presAssocID="{5A967587-03E4-0C44-AA55-FE86F87C0BB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496B2F3-89F6-504A-B8B5-F9D852C06810}" type="pres">
      <dgm:prSet presAssocID="{5A967587-03E4-0C44-AA55-FE86F87C0BBA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858BE-C43B-0344-8B1B-363848DE86E9}" type="pres">
      <dgm:prSet presAssocID="{5A967587-03E4-0C44-AA55-FE86F87C0BBA}" presName="negativeSpace" presStyleCnt="0"/>
      <dgm:spPr/>
    </dgm:pt>
    <dgm:pt modelId="{33995E06-67C6-E74E-8D3A-F7B3DF1C493B}" type="pres">
      <dgm:prSet presAssocID="{5A967587-03E4-0C44-AA55-FE86F87C0BB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EE72F06-E7FE-45B8-A43C-BB537B10BE72}" type="presOf" srcId="{1BFC7363-0734-434E-AAFA-7A0ECDB516C0}" destId="{A93310F0-7D8B-4948-BC97-CCBEE2E9CDFB}" srcOrd="1" destOrd="0" presId="urn:microsoft.com/office/officeart/2005/8/layout/list1"/>
    <dgm:cxn modelId="{0C1FA609-0C68-4EC4-9D28-EC8BB3CAC07F}" type="presOf" srcId="{40C3EDB8-14D0-6A4E-BE0C-3E11D17AE065}" destId="{2AFF75FE-A605-5243-8F34-77E0FF8EC655}" srcOrd="1" destOrd="0" presId="urn:microsoft.com/office/officeart/2005/8/layout/list1"/>
    <dgm:cxn modelId="{1BB2FB11-8348-CF45-A60D-A62DA1A07EF6}" srcId="{DDE18665-D3FD-BD45-846B-1457CC17004F}" destId="{1BFC7363-0734-434E-AAFA-7A0ECDB516C0}" srcOrd="2" destOrd="0" parTransId="{1DC11EB9-0FA6-294A-88CE-B8CCB2F7A1DD}" sibTransId="{081C7E09-D41C-6146-9703-084B52F5FD09}"/>
    <dgm:cxn modelId="{A2FA2F11-21FC-4C9D-A83E-C05A51F09E25}" type="presOf" srcId="{D7C73DB2-E12F-B144-8456-D7A340FB9FFB}" destId="{42F24B03-96A2-1041-A80C-DB9ECE3F56DC}" srcOrd="1" destOrd="0" presId="urn:microsoft.com/office/officeart/2005/8/layout/list1"/>
    <dgm:cxn modelId="{D5806CDB-40D9-4930-82FC-2EF1183DE85C}" type="presOf" srcId="{E16EEC86-6538-D04D-BEC2-590573E0E2FA}" destId="{27592EC1-EAC9-BE4E-9B1E-41DB73DDEEE6}" srcOrd="0" destOrd="0" presId="urn:microsoft.com/office/officeart/2005/8/layout/list1"/>
    <dgm:cxn modelId="{4CF430D8-C460-41DC-A4C0-C1E78244DF78}" type="presOf" srcId="{5A967587-03E4-0C44-AA55-FE86F87C0BBA}" destId="{8496B2F3-89F6-504A-B8B5-F9D852C06810}" srcOrd="1" destOrd="0" presId="urn:microsoft.com/office/officeart/2005/8/layout/list1"/>
    <dgm:cxn modelId="{87A2F31F-D26A-499F-B85F-A8D5CCE04C43}" type="presOf" srcId="{DDE18665-D3FD-BD45-846B-1457CC17004F}" destId="{134EE040-0889-5546-A765-82B48F8FC675}" srcOrd="0" destOrd="0" presId="urn:microsoft.com/office/officeart/2005/8/layout/list1"/>
    <dgm:cxn modelId="{5A087AAF-4F9F-9542-9667-1DB319B62A75}" srcId="{DDE18665-D3FD-BD45-846B-1457CC17004F}" destId="{E16EEC86-6538-D04D-BEC2-590573E0E2FA}" srcOrd="3" destOrd="0" parTransId="{19F4D248-A957-DD40-ACAC-D1BFA9628555}" sibTransId="{902DCF2D-CF40-3E41-BE82-925293B5A8B6}"/>
    <dgm:cxn modelId="{36566E6F-B6E6-4726-BA33-CFF319013A63}" type="presOf" srcId="{1BFC7363-0734-434E-AAFA-7A0ECDB516C0}" destId="{7C1DF541-5380-4C42-A228-A9521EB435EB}" srcOrd="0" destOrd="0" presId="urn:microsoft.com/office/officeart/2005/8/layout/list1"/>
    <dgm:cxn modelId="{4F632FB5-CA7D-43D8-833E-020D4C7750ED}" type="presOf" srcId="{40C3EDB8-14D0-6A4E-BE0C-3E11D17AE065}" destId="{76749A73-99C9-C04D-8F49-688AF33044EC}" srcOrd="0" destOrd="0" presId="urn:microsoft.com/office/officeart/2005/8/layout/list1"/>
    <dgm:cxn modelId="{8E86AF48-6685-44BB-ABE0-18913665DB87}" type="presOf" srcId="{5A967587-03E4-0C44-AA55-FE86F87C0BBA}" destId="{5B3A046D-9E1C-AF4A-93B6-88FCD481C95E}" srcOrd="0" destOrd="0" presId="urn:microsoft.com/office/officeart/2005/8/layout/list1"/>
    <dgm:cxn modelId="{1FC9FD6D-B8BC-F24B-BF74-F9355CBEBD84}" srcId="{DDE18665-D3FD-BD45-846B-1457CC17004F}" destId="{D7C73DB2-E12F-B144-8456-D7A340FB9FFB}" srcOrd="0" destOrd="0" parTransId="{66BBF900-3EF6-584A-9CC0-3778E7A53D41}" sibTransId="{0D01D78A-CB15-7D4E-AC36-DB5BC7E6498E}"/>
    <dgm:cxn modelId="{3A14E8EA-796E-4647-8A1A-2AB554747E53}" srcId="{DDE18665-D3FD-BD45-846B-1457CC17004F}" destId="{5A967587-03E4-0C44-AA55-FE86F87C0BBA}" srcOrd="4" destOrd="0" parTransId="{6C5F36D3-6150-3548-8DEB-2E5DD674EE1E}" sibTransId="{AEA4B72A-8479-894B-B7F9-1AEC9849D7F7}"/>
    <dgm:cxn modelId="{38F9A36F-462F-4C4B-BD0D-9364BC3E8879}" type="presOf" srcId="{E16EEC86-6538-D04D-BEC2-590573E0E2FA}" destId="{32EF47AF-CBCB-7C47-AB41-E57276D27449}" srcOrd="1" destOrd="0" presId="urn:microsoft.com/office/officeart/2005/8/layout/list1"/>
    <dgm:cxn modelId="{26629825-7DEF-41BE-A00E-BC92AEEF6369}" type="presOf" srcId="{D7C73DB2-E12F-B144-8456-D7A340FB9FFB}" destId="{F2C03393-98EF-E844-8D53-A27BA8D5D497}" srcOrd="0" destOrd="0" presId="urn:microsoft.com/office/officeart/2005/8/layout/list1"/>
    <dgm:cxn modelId="{E6C56AE3-29B7-1044-94BE-403BFEC56277}" srcId="{DDE18665-D3FD-BD45-846B-1457CC17004F}" destId="{40C3EDB8-14D0-6A4E-BE0C-3E11D17AE065}" srcOrd="1" destOrd="0" parTransId="{F66593B9-76F3-AF45-B498-2819941023C7}" sibTransId="{2CE21469-C1EB-E644-A908-7DF015320153}"/>
    <dgm:cxn modelId="{1582415A-8F05-46B1-86E6-C529E3F2965D}" type="presParOf" srcId="{134EE040-0889-5546-A765-82B48F8FC675}" destId="{ED41CE50-22E7-5447-AE71-68D73F6882F1}" srcOrd="0" destOrd="0" presId="urn:microsoft.com/office/officeart/2005/8/layout/list1"/>
    <dgm:cxn modelId="{33E5CC90-AC0E-4AE9-AA56-F36276553719}" type="presParOf" srcId="{ED41CE50-22E7-5447-AE71-68D73F6882F1}" destId="{F2C03393-98EF-E844-8D53-A27BA8D5D497}" srcOrd="0" destOrd="0" presId="urn:microsoft.com/office/officeart/2005/8/layout/list1"/>
    <dgm:cxn modelId="{21619DFF-A3D3-45D8-A2AF-71E73359AA85}" type="presParOf" srcId="{ED41CE50-22E7-5447-AE71-68D73F6882F1}" destId="{42F24B03-96A2-1041-A80C-DB9ECE3F56DC}" srcOrd="1" destOrd="0" presId="urn:microsoft.com/office/officeart/2005/8/layout/list1"/>
    <dgm:cxn modelId="{808B5765-3447-401B-994D-FD548B27252A}" type="presParOf" srcId="{134EE040-0889-5546-A765-82B48F8FC675}" destId="{423F3B4D-132B-5A48-B039-82C05293648E}" srcOrd="1" destOrd="0" presId="urn:microsoft.com/office/officeart/2005/8/layout/list1"/>
    <dgm:cxn modelId="{E40B5841-1791-4F84-87BF-4DD060C104E1}" type="presParOf" srcId="{134EE040-0889-5546-A765-82B48F8FC675}" destId="{003B5254-5501-9846-AEDA-CBBD5C57B120}" srcOrd="2" destOrd="0" presId="urn:microsoft.com/office/officeart/2005/8/layout/list1"/>
    <dgm:cxn modelId="{8DD2D7F6-4E7F-48BA-A2ED-D3CD8A9ADFB6}" type="presParOf" srcId="{134EE040-0889-5546-A765-82B48F8FC675}" destId="{33662DD8-837F-F14B-A10C-45E5B9040505}" srcOrd="3" destOrd="0" presId="urn:microsoft.com/office/officeart/2005/8/layout/list1"/>
    <dgm:cxn modelId="{E00046E5-891A-4AD3-BDCC-68A9DD0B414F}" type="presParOf" srcId="{134EE040-0889-5546-A765-82B48F8FC675}" destId="{4786B95B-4434-DA49-8677-EED970006EF3}" srcOrd="4" destOrd="0" presId="urn:microsoft.com/office/officeart/2005/8/layout/list1"/>
    <dgm:cxn modelId="{E9C22750-BA0D-40AB-A44F-A2742F512144}" type="presParOf" srcId="{4786B95B-4434-DA49-8677-EED970006EF3}" destId="{76749A73-99C9-C04D-8F49-688AF33044EC}" srcOrd="0" destOrd="0" presId="urn:microsoft.com/office/officeart/2005/8/layout/list1"/>
    <dgm:cxn modelId="{A2A78360-5A2F-4624-B40B-1DEB2920FFE7}" type="presParOf" srcId="{4786B95B-4434-DA49-8677-EED970006EF3}" destId="{2AFF75FE-A605-5243-8F34-77E0FF8EC655}" srcOrd="1" destOrd="0" presId="urn:microsoft.com/office/officeart/2005/8/layout/list1"/>
    <dgm:cxn modelId="{91803B85-C030-4D0F-971B-B6A13899CB4F}" type="presParOf" srcId="{134EE040-0889-5546-A765-82B48F8FC675}" destId="{95F71FFE-DC61-BC4D-86E9-71014C1C295F}" srcOrd="5" destOrd="0" presId="urn:microsoft.com/office/officeart/2005/8/layout/list1"/>
    <dgm:cxn modelId="{A0CBAD6D-8F16-4F55-8B73-1441F6BC2739}" type="presParOf" srcId="{134EE040-0889-5546-A765-82B48F8FC675}" destId="{E315A4ED-6CE6-2A42-AE6A-3DAA450FC1BE}" srcOrd="6" destOrd="0" presId="urn:microsoft.com/office/officeart/2005/8/layout/list1"/>
    <dgm:cxn modelId="{97B52501-BFBA-430F-8938-AB10EFD3172D}" type="presParOf" srcId="{134EE040-0889-5546-A765-82B48F8FC675}" destId="{77810D70-D322-D449-A3E0-85AD9708A233}" srcOrd="7" destOrd="0" presId="urn:microsoft.com/office/officeart/2005/8/layout/list1"/>
    <dgm:cxn modelId="{70974E9C-E97C-4811-B54B-58FA5C5C8032}" type="presParOf" srcId="{134EE040-0889-5546-A765-82B48F8FC675}" destId="{04CC4C57-E4AF-E34D-B51E-90FA646DF174}" srcOrd="8" destOrd="0" presId="urn:microsoft.com/office/officeart/2005/8/layout/list1"/>
    <dgm:cxn modelId="{B601A11E-F335-49B6-BF4E-0FA4558B7CE7}" type="presParOf" srcId="{04CC4C57-E4AF-E34D-B51E-90FA646DF174}" destId="{7C1DF541-5380-4C42-A228-A9521EB435EB}" srcOrd="0" destOrd="0" presId="urn:microsoft.com/office/officeart/2005/8/layout/list1"/>
    <dgm:cxn modelId="{F641EBFD-6B6E-42A9-8183-136EC99E4AC3}" type="presParOf" srcId="{04CC4C57-E4AF-E34D-B51E-90FA646DF174}" destId="{A93310F0-7D8B-4948-BC97-CCBEE2E9CDFB}" srcOrd="1" destOrd="0" presId="urn:microsoft.com/office/officeart/2005/8/layout/list1"/>
    <dgm:cxn modelId="{0C2BC337-2382-40D5-ABD0-016369667CB1}" type="presParOf" srcId="{134EE040-0889-5546-A765-82B48F8FC675}" destId="{7A02AFD0-3F6B-ED4B-BA03-50D1F3B0C83C}" srcOrd="9" destOrd="0" presId="urn:microsoft.com/office/officeart/2005/8/layout/list1"/>
    <dgm:cxn modelId="{720CC588-3163-4BBA-AC5B-0D165486A419}" type="presParOf" srcId="{134EE040-0889-5546-A765-82B48F8FC675}" destId="{AA8C8822-BFF7-9C4E-A305-30A4FA210BF9}" srcOrd="10" destOrd="0" presId="urn:microsoft.com/office/officeart/2005/8/layout/list1"/>
    <dgm:cxn modelId="{C3EFCF8B-BC93-4237-B3DF-078D181C4026}" type="presParOf" srcId="{134EE040-0889-5546-A765-82B48F8FC675}" destId="{4A059318-068B-A843-8C08-C24D344B60EA}" srcOrd="11" destOrd="0" presId="urn:microsoft.com/office/officeart/2005/8/layout/list1"/>
    <dgm:cxn modelId="{CB5368DD-EDCF-45FD-9C72-8934F80785C2}" type="presParOf" srcId="{134EE040-0889-5546-A765-82B48F8FC675}" destId="{489B1129-06C6-7244-9CB1-9E3DE7986FD0}" srcOrd="12" destOrd="0" presId="urn:microsoft.com/office/officeart/2005/8/layout/list1"/>
    <dgm:cxn modelId="{1312D528-E217-4123-85AC-FA73530ACB31}" type="presParOf" srcId="{489B1129-06C6-7244-9CB1-9E3DE7986FD0}" destId="{27592EC1-EAC9-BE4E-9B1E-41DB73DDEEE6}" srcOrd="0" destOrd="0" presId="urn:microsoft.com/office/officeart/2005/8/layout/list1"/>
    <dgm:cxn modelId="{1AA1777C-C1C6-44B5-BD75-6D12CE3B6ED4}" type="presParOf" srcId="{489B1129-06C6-7244-9CB1-9E3DE7986FD0}" destId="{32EF47AF-CBCB-7C47-AB41-E57276D27449}" srcOrd="1" destOrd="0" presId="urn:microsoft.com/office/officeart/2005/8/layout/list1"/>
    <dgm:cxn modelId="{9966246B-EDCC-46EE-9536-D22ADA1BB473}" type="presParOf" srcId="{134EE040-0889-5546-A765-82B48F8FC675}" destId="{28455B97-2FC2-764A-B7E4-24394916081D}" srcOrd="13" destOrd="0" presId="urn:microsoft.com/office/officeart/2005/8/layout/list1"/>
    <dgm:cxn modelId="{F80AD438-E68F-4C9B-BB89-50C214FDAA6E}" type="presParOf" srcId="{134EE040-0889-5546-A765-82B48F8FC675}" destId="{469CC427-A94D-A546-80B9-92975011E380}" srcOrd="14" destOrd="0" presId="urn:microsoft.com/office/officeart/2005/8/layout/list1"/>
    <dgm:cxn modelId="{615705E7-4A2A-4D06-86DA-2B30CCF385EE}" type="presParOf" srcId="{134EE040-0889-5546-A765-82B48F8FC675}" destId="{FB2B4FB4-266F-8B46-8A03-E291C2CF8208}" srcOrd="15" destOrd="0" presId="urn:microsoft.com/office/officeart/2005/8/layout/list1"/>
    <dgm:cxn modelId="{4C911E8F-7AAA-41D8-931E-F993503CEC6B}" type="presParOf" srcId="{134EE040-0889-5546-A765-82B48F8FC675}" destId="{4974F96C-982E-364E-9E66-E2433F246851}" srcOrd="16" destOrd="0" presId="urn:microsoft.com/office/officeart/2005/8/layout/list1"/>
    <dgm:cxn modelId="{367C5F9C-BED7-4CDF-A0FE-AD812460403B}" type="presParOf" srcId="{4974F96C-982E-364E-9E66-E2433F246851}" destId="{5B3A046D-9E1C-AF4A-93B6-88FCD481C95E}" srcOrd="0" destOrd="0" presId="urn:microsoft.com/office/officeart/2005/8/layout/list1"/>
    <dgm:cxn modelId="{F55B808B-2F71-4B57-B020-7093DD58FAA5}" type="presParOf" srcId="{4974F96C-982E-364E-9E66-E2433F246851}" destId="{8496B2F3-89F6-504A-B8B5-F9D852C06810}" srcOrd="1" destOrd="0" presId="urn:microsoft.com/office/officeart/2005/8/layout/list1"/>
    <dgm:cxn modelId="{F6549B37-4F41-46BD-9A71-70E4B5B3BF98}" type="presParOf" srcId="{134EE040-0889-5546-A765-82B48F8FC675}" destId="{B31858BE-C43B-0344-8B1B-363848DE86E9}" srcOrd="17" destOrd="0" presId="urn:microsoft.com/office/officeart/2005/8/layout/list1"/>
    <dgm:cxn modelId="{DF18E7C4-A9AF-41B9-A70C-E8AA02463188}" type="presParOf" srcId="{134EE040-0889-5546-A765-82B48F8FC675}" destId="{33995E06-67C6-E74E-8D3A-F7B3DF1C493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D7042-1347-4EBC-BC68-510F457EEA2F}" type="doc">
      <dgm:prSet loTypeId="urn:microsoft.com/office/officeart/2005/8/layout/chevron2" loCatId="process" qsTypeId="urn:microsoft.com/office/officeart/2005/8/quickstyle/simple1" qsCatId="simple" csTypeId="urn:microsoft.com/office/officeart/2005/8/colors/colorful1#29" csCatId="colorful" phldr="1"/>
      <dgm:spPr/>
      <dgm:t>
        <a:bodyPr/>
        <a:lstStyle/>
        <a:p>
          <a:endParaRPr lang="id-ID"/>
        </a:p>
      </dgm:t>
    </dgm:pt>
    <dgm:pt modelId="{67889538-9592-4364-9699-FC03EFA482B8}">
      <dgm:prSet/>
      <dgm:spPr/>
      <dgm:t>
        <a:bodyPr/>
        <a:lstStyle/>
        <a:p>
          <a:pPr rtl="0"/>
          <a:r>
            <a:rPr lang="id-ID" dirty="0" smtClean="0">
              <a:latin typeface="Cambria" pitchFamily="18" charset="0"/>
            </a:rPr>
            <a:t>1</a:t>
          </a:r>
          <a:endParaRPr lang="id-ID" dirty="0">
            <a:latin typeface="Cambria" pitchFamily="18" charset="0"/>
          </a:endParaRPr>
        </a:p>
      </dgm:t>
    </dgm:pt>
    <dgm:pt modelId="{72EBB616-1A4A-483D-8F0D-4685C512C279}" type="parTrans" cxnId="{195826BF-BB61-474A-BD08-D779A3AC6A94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3867D4CF-839A-4D2C-9819-8633DF354053}" type="sibTrans" cxnId="{195826BF-BB61-474A-BD08-D779A3AC6A94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45A88039-9B86-4EB8-8A42-B96060BA632B}">
      <dgm:prSet/>
      <dgm:spPr/>
      <dgm:t>
        <a:bodyPr/>
        <a:lstStyle/>
        <a:p>
          <a:pPr rtl="0"/>
          <a:r>
            <a:rPr lang="id-ID" dirty="0" smtClean="0">
              <a:latin typeface="Cambria" pitchFamily="18" charset="0"/>
            </a:rPr>
            <a:t>2</a:t>
          </a:r>
          <a:endParaRPr lang="id-ID" dirty="0">
            <a:latin typeface="Cambria" pitchFamily="18" charset="0"/>
          </a:endParaRPr>
        </a:p>
      </dgm:t>
    </dgm:pt>
    <dgm:pt modelId="{329E7895-19A3-4A2F-B1E4-7268C96B1B88}" type="parTrans" cxnId="{D6E69E31-47B7-44CD-A3E9-F8EC074EA8CA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48BA1CE3-32C8-4487-A839-268F11FA4A8B}" type="sibTrans" cxnId="{D6E69E31-47B7-44CD-A3E9-F8EC074EA8CA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5037546D-DC04-465F-B6DB-7DDC4A0685F2}">
      <dgm:prSet/>
      <dgm:spPr/>
      <dgm:t>
        <a:bodyPr/>
        <a:lstStyle/>
        <a:p>
          <a:pPr rtl="0"/>
          <a:r>
            <a:rPr lang="id-ID" dirty="0" smtClean="0">
              <a:latin typeface="Cambria" pitchFamily="18" charset="0"/>
            </a:rPr>
            <a:t>3</a:t>
          </a:r>
          <a:endParaRPr lang="id-ID" dirty="0">
            <a:latin typeface="Cambria" pitchFamily="18" charset="0"/>
          </a:endParaRPr>
        </a:p>
      </dgm:t>
    </dgm:pt>
    <dgm:pt modelId="{347D3E5B-44AD-44FB-A6C2-649BF8489B3B}" type="parTrans" cxnId="{D3213079-A8A5-4037-8C00-887EC36F64BF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98EC2E04-8A94-434F-A134-5DE51287B130}" type="sibTrans" cxnId="{D3213079-A8A5-4037-8C00-887EC36F64BF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5B68999A-4493-4B03-B498-449C339C3C81}">
      <dgm:prSet/>
      <dgm:spPr/>
      <dgm:t>
        <a:bodyPr/>
        <a:lstStyle/>
        <a:p>
          <a:pPr rtl="0"/>
          <a:r>
            <a:rPr lang="id-ID" dirty="0" smtClean="0">
              <a:latin typeface="Cambria" pitchFamily="18" charset="0"/>
            </a:rPr>
            <a:t>4</a:t>
          </a:r>
          <a:endParaRPr lang="id-ID" dirty="0">
            <a:latin typeface="Cambria" pitchFamily="18" charset="0"/>
          </a:endParaRPr>
        </a:p>
      </dgm:t>
    </dgm:pt>
    <dgm:pt modelId="{19618609-69A9-4930-9628-F19E54808CB7}" type="parTrans" cxnId="{E672FBB8-8532-43AA-B9E9-B6BF094C0D8B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24F2B45F-EC4F-4CD5-BA4D-6AC6D75C77EC}" type="sibTrans" cxnId="{E672FBB8-8532-43AA-B9E9-B6BF094C0D8B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9C6793C0-F184-40CB-BFAD-6620A152ADA4}">
      <dgm:prSet/>
      <dgm:spPr/>
      <dgm:t>
        <a:bodyPr/>
        <a:lstStyle/>
        <a:p>
          <a:pPr rtl="0"/>
          <a:r>
            <a:rPr lang="id-ID" dirty="0" smtClean="0">
              <a:latin typeface="Cambria" pitchFamily="18" charset="0"/>
            </a:rPr>
            <a:t>5</a:t>
          </a:r>
          <a:endParaRPr lang="id-ID" dirty="0">
            <a:latin typeface="Cambria" pitchFamily="18" charset="0"/>
          </a:endParaRPr>
        </a:p>
      </dgm:t>
    </dgm:pt>
    <dgm:pt modelId="{F480DD64-A928-47D1-91D9-7F632C9ACBCC}" type="parTrans" cxnId="{7A2DD6C2-8173-40D8-A02F-44A75330682E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98F3EFE7-CD28-469C-B443-A2552A198A0E}" type="sibTrans" cxnId="{7A2DD6C2-8173-40D8-A02F-44A75330682E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8BFBB14C-6BC7-4465-A220-E6D0EDB0A28D}">
      <dgm:prSet/>
      <dgm:spPr/>
      <dgm:t>
        <a:bodyPr/>
        <a:lstStyle/>
        <a:p>
          <a:pPr rtl="0"/>
          <a:r>
            <a:rPr lang="en-US" dirty="0" err="1" smtClean="0">
              <a:latin typeface="Cambria" pitchFamily="18" charset="0"/>
            </a:rPr>
            <a:t>Iklim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berusaha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belum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kondusif</a:t>
          </a:r>
          <a:r>
            <a:rPr lang="en-US" dirty="0" smtClean="0">
              <a:latin typeface="Cambria" pitchFamily="18" charset="0"/>
            </a:rPr>
            <a:t> (</a:t>
          </a:r>
          <a:r>
            <a:rPr lang="en-US" i="1" dirty="0" smtClean="0">
              <a:latin typeface="Cambria" pitchFamily="18" charset="0"/>
            </a:rPr>
            <a:t>unfair business practices</a:t>
          </a:r>
          <a:r>
            <a:rPr lang="en-US" dirty="0" smtClean="0">
              <a:latin typeface="Cambria" pitchFamily="18" charset="0"/>
            </a:rPr>
            <a:t>)</a:t>
          </a:r>
          <a:endParaRPr lang="id-ID" dirty="0">
            <a:latin typeface="Cambria" pitchFamily="18" charset="0"/>
          </a:endParaRPr>
        </a:p>
      </dgm:t>
    </dgm:pt>
    <dgm:pt modelId="{F2824546-9A62-4DAE-93F8-44C7E0957067}" type="parTrans" cxnId="{1ACE510C-F3AB-4759-ACDB-116314D5BD64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032517C9-112E-485B-B506-B9AA8C372283}" type="sibTrans" cxnId="{1ACE510C-F3AB-4759-ACDB-116314D5BD64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749D2335-B059-4FD1-9357-36BFCF02268F}">
      <dgm:prSet/>
      <dgm:spPr/>
      <dgm:t>
        <a:bodyPr/>
        <a:lstStyle/>
        <a:p>
          <a:pPr rtl="0"/>
          <a:r>
            <a:rPr lang="en-US" dirty="0" err="1" smtClean="0">
              <a:latin typeface="Cambria" pitchFamily="18" charset="0"/>
            </a:rPr>
            <a:t>Keterbatasan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informasi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dan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akses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pasar</a:t>
          </a:r>
          <a:endParaRPr lang="id-ID" dirty="0">
            <a:latin typeface="Cambria" pitchFamily="18" charset="0"/>
          </a:endParaRPr>
        </a:p>
      </dgm:t>
    </dgm:pt>
    <dgm:pt modelId="{02F659B8-4A97-441A-A04B-59E8ECFD92F7}" type="parTrans" cxnId="{C8F101CA-A08F-448C-BCCD-F8B91FADAF6A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A5317B0C-D135-47D5-953D-3BD4EDE30AD6}" type="sibTrans" cxnId="{C8F101CA-A08F-448C-BCCD-F8B91FADAF6A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8C95FC48-60F2-482D-8A05-2D11FE18777A}">
      <dgm:prSet/>
      <dgm:spPr/>
      <dgm:t>
        <a:bodyPr/>
        <a:lstStyle/>
        <a:p>
          <a:pPr rtl="0"/>
          <a:r>
            <a:rPr lang="en-US" smtClean="0">
              <a:latin typeface="Cambria" pitchFamily="18" charset="0"/>
            </a:rPr>
            <a:t>Rendahnya produktivitas (teknologi rendah)</a:t>
          </a:r>
          <a:endParaRPr lang="id-ID">
            <a:latin typeface="Cambria" pitchFamily="18" charset="0"/>
          </a:endParaRPr>
        </a:p>
      </dgm:t>
    </dgm:pt>
    <dgm:pt modelId="{A1216F1B-DEDF-4612-83B2-6197DC754B7B}" type="parTrans" cxnId="{8021A48C-047F-4A04-9C58-BDD8FAFE714B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FD2F5A71-31AA-4590-BB53-99BF9ED4718C}" type="sibTrans" cxnId="{8021A48C-047F-4A04-9C58-BDD8FAFE714B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2E59DA17-C5F9-4052-97E2-4FBF4B3C53D8}">
      <dgm:prSet/>
      <dgm:spPr/>
      <dgm:t>
        <a:bodyPr/>
        <a:lstStyle/>
        <a:p>
          <a:pPr rtl="0"/>
          <a:r>
            <a:rPr lang="en-US" dirty="0" err="1" smtClean="0">
              <a:latin typeface="Cambria" pitchFamily="18" charset="0"/>
            </a:rPr>
            <a:t>Keterbatasan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permodalan</a:t>
          </a:r>
          <a:endParaRPr lang="id-ID" dirty="0">
            <a:latin typeface="Cambria" pitchFamily="18" charset="0"/>
          </a:endParaRPr>
        </a:p>
      </dgm:t>
    </dgm:pt>
    <dgm:pt modelId="{E4F08443-A011-439B-A256-D3F201F05D9E}" type="parTrans" cxnId="{BF96D8A5-C5D9-4332-A566-9381DAF11236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E001F43D-4441-497A-890C-45F1B02696A5}" type="sibTrans" cxnId="{BF96D8A5-C5D9-4332-A566-9381DAF11236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0E92F245-2CFA-4ECA-BE51-012897D3E822}">
      <dgm:prSet/>
      <dgm:spPr/>
      <dgm:t>
        <a:bodyPr/>
        <a:lstStyle/>
        <a:p>
          <a:pPr rtl="0"/>
          <a:r>
            <a:rPr lang="en-US" dirty="0" err="1" smtClean="0">
              <a:latin typeface="Cambria" pitchFamily="18" charset="0"/>
            </a:rPr>
            <a:t>Rendahnya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jiwa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dan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semangat</a:t>
          </a:r>
          <a:r>
            <a:rPr lang="en-US" dirty="0" smtClean="0">
              <a:latin typeface="Cambria" pitchFamily="18" charset="0"/>
            </a:rPr>
            <a:t> </a:t>
          </a:r>
          <a:r>
            <a:rPr lang="en-US" dirty="0" err="1" smtClean="0">
              <a:latin typeface="Cambria" pitchFamily="18" charset="0"/>
            </a:rPr>
            <a:t>kewirausahaan</a:t>
          </a:r>
          <a:endParaRPr lang="id-ID" dirty="0">
            <a:latin typeface="Cambria" pitchFamily="18" charset="0"/>
          </a:endParaRPr>
        </a:p>
      </dgm:t>
    </dgm:pt>
    <dgm:pt modelId="{53186241-F88E-4715-AAF5-D0A0EA49F2E7}" type="parTrans" cxnId="{789BEC30-9971-468D-AD60-2EC3F5991CE1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24837DF5-D962-41BE-8965-5BC5666E7688}" type="sibTrans" cxnId="{789BEC30-9971-468D-AD60-2EC3F5991CE1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B5611DD7-0AB7-48E6-B525-D3CFE7EB4050}" type="pres">
      <dgm:prSet presAssocID="{CE7D7042-1347-4EBC-BC68-510F457EEA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4222CC-BAA9-4E6C-B1F9-23BA7180C992}" type="pres">
      <dgm:prSet presAssocID="{67889538-9592-4364-9699-FC03EFA482B8}" presName="composite" presStyleCnt="0"/>
      <dgm:spPr/>
    </dgm:pt>
    <dgm:pt modelId="{583E7521-C5F8-4102-AC7D-A94599F236A0}" type="pres">
      <dgm:prSet presAssocID="{67889538-9592-4364-9699-FC03EFA482B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B34377-E050-4628-B931-DAD702383823}" type="pres">
      <dgm:prSet presAssocID="{67889538-9592-4364-9699-FC03EFA482B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3CD8B-FC2B-42AE-83F5-876B37340456}" type="pres">
      <dgm:prSet presAssocID="{3867D4CF-839A-4D2C-9819-8633DF354053}" presName="sp" presStyleCnt="0"/>
      <dgm:spPr/>
    </dgm:pt>
    <dgm:pt modelId="{0D7224B9-F0DF-48F5-B04E-EC4CFE4E1C0E}" type="pres">
      <dgm:prSet presAssocID="{45A88039-9B86-4EB8-8A42-B96060BA632B}" presName="composite" presStyleCnt="0"/>
      <dgm:spPr/>
    </dgm:pt>
    <dgm:pt modelId="{AC969446-5DB0-4640-9AB9-F35DD21E892A}" type="pres">
      <dgm:prSet presAssocID="{45A88039-9B86-4EB8-8A42-B96060BA632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977BCC-1258-451B-B381-F7BF925563D8}" type="pres">
      <dgm:prSet presAssocID="{45A88039-9B86-4EB8-8A42-B96060BA632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134BD-6D36-41D2-A314-FBE6FD21C3F0}" type="pres">
      <dgm:prSet presAssocID="{48BA1CE3-32C8-4487-A839-268F11FA4A8B}" presName="sp" presStyleCnt="0"/>
      <dgm:spPr/>
    </dgm:pt>
    <dgm:pt modelId="{87A0F4E6-C068-4D30-BD2B-60A134C92CD4}" type="pres">
      <dgm:prSet presAssocID="{5037546D-DC04-465F-B6DB-7DDC4A0685F2}" presName="composite" presStyleCnt="0"/>
      <dgm:spPr/>
    </dgm:pt>
    <dgm:pt modelId="{A72FC110-AC96-416C-8C1F-D7A0FD98BA92}" type="pres">
      <dgm:prSet presAssocID="{5037546D-DC04-465F-B6DB-7DDC4A0685F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042A7E-842C-4989-8F32-689347FC66F0}" type="pres">
      <dgm:prSet presAssocID="{5037546D-DC04-465F-B6DB-7DDC4A0685F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0D972-786C-438F-AFD8-E6FEF20CFEFA}" type="pres">
      <dgm:prSet presAssocID="{98EC2E04-8A94-434F-A134-5DE51287B130}" presName="sp" presStyleCnt="0"/>
      <dgm:spPr/>
    </dgm:pt>
    <dgm:pt modelId="{A1EF5557-5B6D-4882-B72F-CD4E95A18D7E}" type="pres">
      <dgm:prSet presAssocID="{5B68999A-4493-4B03-B498-449C339C3C81}" presName="composite" presStyleCnt="0"/>
      <dgm:spPr/>
    </dgm:pt>
    <dgm:pt modelId="{5648E8B9-9BEF-4819-A3C8-9091E8F53643}" type="pres">
      <dgm:prSet presAssocID="{5B68999A-4493-4B03-B498-449C339C3C8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EB5E36-99D8-4872-8D41-B637981BB471}" type="pres">
      <dgm:prSet presAssocID="{5B68999A-4493-4B03-B498-449C339C3C8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AC18A-C459-4C94-AD2F-7AC0176AE931}" type="pres">
      <dgm:prSet presAssocID="{24F2B45F-EC4F-4CD5-BA4D-6AC6D75C77EC}" presName="sp" presStyleCnt="0"/>
      <dgm:spPr/>
    </dgm:pt>
    <dgm:pt modelId="{7FEDAE36-980E-47DE-B25A-6AA20D743EB3}" type="pres">
      <dgm:prSet presAssocID="{9C6793C0-F184-40CB-BFAD-6620A152ADA4}" presName="composite" presStyleCnt="0"/>
      <dgm:spPr/>
    </dgm:pt>
    <dgm:pt modelId="{24738120-65E1-4678-B865-4F37FA37064D}" type="pres">
      <dgm:prSet presAssocID="{9C6793C0-F184-40CB-BFAD-6620A152ADA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4069B6-78CD-44DF-ACEC-8939D5175451}" type="pres">
      <dgm:prSet presAssocID="{9C6793C0-F184-40CB-BFAD-6620A152ADA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DD6C2-8173-40D8-A02F-44A75330682E}" srcId="{CE7D7042-1347-4EBC-BC68-510F457EEA2F}" destId="{9C6793C0-F184-40CB-BFAD-6620A152ADA4}" srcOrd="4" destOrd="0" parTransId="{F480DD64-A928-47D1-91D9-7F632C9ACBCC}" sibTransId="{98F3EFE7-CD28-469C-B443-A2552A198A0E}"/>
    <dgm:cxn modelId="{D00CFDC0-99B1-4FDC-8471-ED51F9D97C91}" type="presOf" srcId="{0E92F245-2CFA-4ECA-BE51-012897D3E822}" destId="{7E4069B6-78CD-44DF-ACEC-8939D5175451}" srcOrd="0" destOrd="0" presId="urn:microsoft.com/office/officeart/2005/8/layout/chevron2"/>
    <dgm:cxn modelId="{195826BF-BB61-474A-BD08-D779A3AC6A94}" srcId="{CE7D7042-1347-4EBC-BC68-510F457EEA2F}" destId="{67889538-9592-4364-9699-FC03EFA482B8}" srcOrd="0" destOrd="0" parTransId="{72EBB616-1A4A-483D-8F0D-4685C512C279}" sibTransId="{3867D4CF-839A-4D2C-9819-8633DF354053}"/>
    <dgm:cxn modelId="{BF96D8A5-C5D9-4332-A566-9381DAF11236}" srcId="{5B68999A-4493-4B03-B498-449C339C3C81}" destId="{2E59DA17-C5F9-4052-97E2-4FBF4B3C53D8}" srcOrd="0" destOrd="0" parTransId="{E4F08443-A011-439B-A256-D3F201F05D9E}" sibTransId="{E001F43D-4441-497A-890C-45F1B02696A5}"/>
    <dgm:cxn modelId="{789BEC30-9971-468D-AD60-2EC3F5991CE1}" srcId="{9C6793C0-F184-40CB-BFAD-6620A152ADA4}" destId="{0E92F245-2CFA-4ECA-BE51-012897D3E822}" srcOrd="0" destOrd="0" parTransId="{53186241-F88E-4715-AAF5-D0A0EA49F2E7}" sibTransId="{24837DF5-D962-41BE-8965-5BC5666E7688}"/>
    <dgm:cxn modelId="{7714BA08-B6F0-42A0-862A-9BE4AB6DC4D9}" type="presOf" srcId="{CE7D7042-1347-4EBC-BC68-510F457EEA2F}" destId="{B5611DD7-0AB7-48E6-B525-D3CFE7EB4050}" srcOrd="0" destOrd="0" presId="urn:microsoft.com/office/officeart/2005/8/layout/chevron2"/>
    <dgm:cxn modelId="{5BF08889-FBE3-47FA-8659-17FEF6698EA0}" type="presOf" srcId="{5B68999A-4493-4B03-B498-449C339C3C81}" destId="{5648E8B9-9BEF-4819-A3C8-9091E8F53643}" srcOrd="0" destOrd="0" presId="urn:microsoft.com/office/officeart/2005/8/layout/chevron2"/>
    <dgm:cxn modelId="{D6E69E31-47B7-44CD-A3E9-F8EC074EA8CA}" srcId="{CE7D7042-1347-4EBC-BC68-510F457EEA2F}" destId="{45A88039-9B86-4EB8-8A42-B96060BA632B}" srcOrd="1" destOrd="0" parTransId="{329E7895-19A3-4A2F-B1E4-7268C96B1B88}" sibTransId="{48BA1CE3-32C8-4487-A839-268F11FA4A8B}"/>
    <dgm:cxn modelId="{D3213079-A8A5-4037-8C00-887EC36F64BF}" srcId="{CE7D7042-1347-4EBC-BC68-510F457EEA2F}" destId="{5037546D-DC04-465F-B6DB-7DDC4A0685F2}" srcOrd="2" destOrd="0" parTransId="{347D3E5B-44AD-44FB-A6C2-649BF8489B3B}" sibTransId="{98EC2E04-8A94-434F-A134-5DE51287B130}"/>
    <dgm:cxn modelId="{E672FBB8-8532-43AA-B9E9-B6BF094C0D8B}" srcId="{CE7D7042-1347-4EBC-BC68-510F457EEA2F}" destId="{5B68999A-4493-4B03-B498-449C339C3C81}" srcOrd="3" destOrd="0" parTransId="{19618609-69A9-4930-9628-F19E54808CB7}" sibTransId="{24F2B45F-EC4F-4CD5-BA4D-6AC6D75C77EC}"/>
    <dgm:cxn modelId="{BE48A043-A5F3-42BC-B344-3242D92ADD8F}" type="presOf" srcId="{8C95FC48-60F2-482D-8A05-2D11FE18777A}" destId="{C8042A7E-842C-4989-8F32-689347FC66F0}" srcOrd="0" destOrd="0" presId="urn:microsoft.com/office/officeart/2005/8/layout/chevron2"/>
    <dgm:cxn modelId="{22725E48-1104-4745-BC00-E3E383506B06}" type="presOf" srcId="{67889538-9592-4364-9699-FC03EFA482B8}" destId="{583E7521-C5F8-4102-AC7D-A94599F236A0}" srcOrd="0" destOrd="0" presId="urn:microsoft.com/office/officeart/2005/8/layout/chevron2"/>
    <dgm:cxn modelId="{42705DA4-D300-4B14-908D-2487168BCCBC}" type="presOf" srcId="{8BFBB14C-6BC7-4465-A220-E6D0EDB0A28D}" destId="{22B34377-E050-4628-B931-DAD702383823}" srcOrd="0" destOrd="0" presId="urn:microsoft.com/office/officeart/2005/8/layout/chevron2"/>
    <dgm:cxn modelId="{46D856F4-652A-49F3-AABD-3371AB4505E0}" type="presOf" srcId="{9C6793C0-F184-40CB-BFAD-6620A152ADA4}" destId="{24738120-65E1-4678-B865-4F37FA37064D}" srcOrd="0" destOrd="0" presId="urn:microsoft.com/office/officeart/2005/8/layout/chevron2"/>
    <dgm:cxn modelId="{5B7336ED-D2E4-429E-AD58-6A6F448061E5}" type="presOf" srcId="{45A88039-9B86-4EB8-8A42-B96060BA632B}" destId="{AC969446-5DB0-4640-9AB9-F35DD21E892A}" srcOrd="0" destOrd="0" presId="urn:microsoft.com/office/officeart/2005/8/layout/chevron2"/>
    <dgm:cxn modelId="{1ACE510C-F3AB-4759-ACDB-116314D5BD64}" srcId="{67889538-9592-4364-9699-FC03EFA482B8}" destId="{8BFBB14C-6BC7-4465-A220-E6D0EDB0A28D}" srcOrd="0" destOrd="0" parTransId="{F2824546-9A62-4DAE-93F8-44C7E0957067}" sibTransId="{032517C9-112E-485B-B506-B9AA8C372283}"/>
    <dgm:cxn modelId="{C8F101CA-A08F-448C-BCCD-F8B91FADAF6A}" srcId="{45A88039-9B86-4EB8-8A42-B96060BA632B}" destId="{749D2335-B059-4FD1-9357-36BFCF02268F}" srcOrd="0" destOrd="0" parTransId="{02F659B8-4A97-441A-A04B-59E8ECFD92F7}" sibTransId="{A5317B0C-D135-47D5-953D-3BD4EDE30AD6}"/>
    <dgm:cxn modelId="{7DA5610D-359C-48C9-82ED-58D411A4DAB4}" type="presOf" srcId="{749D2335-B059-4FD1-9357-36BFCF02268F}" destId="{60977BCC-1258-451B-B381-F7BF925563D8}" srcOrd="0" destOrd="0" presId="urn:microsoft.com/office/officeart/2005/8/layout/chevron2"/>
    <dgm:cxn modelId="{0E836F3F-AE73-4764-91E9-DC847BD4FF9E}" type="presOf" srcId="{5037546D-DC04-465F-B6DB-7DDC4A0685F2}" destId="{A72FC110-AC96-416C-8C1F-D7A0FD98BA92}" srcOrd="0" destOrd="0" presId="urn:microsoft.com/office/officeart/2005/8/layout/chevron2"/>
    <dgm:cxn modelId="{8021A48C-047F-4A04-9C58-BDD8FAFE714B}" srcId="{5037546D-DC04-465F-B6DB-7DDC4A0685F2}" destId="{8C95FC48-60F2-482D-8A05-2D11FE18777A}" srcOrd="0" destOrd="0" parTransId="{A1216F1B-DEDF-4612-83B2-6197DC754B7B}" sibTransId="{FD2F5A71-31AA-4590-BB53-99BF9ED4718C}"/>
    <dgm:cxn modelId="{539CC456-22EA-4263-AD88-625FC8CF9141}" type="presOf" srcId="{2E59DA17-C5F9-4052-97E2-4FBF4B3C53D8}" destId="{85EB5E36-99D8-4872-8D41-B637981BB471}" srcOrd="0" destOrd="0" presId="urn:microsoft.com/office/officeart/2005/8/layout/chevron2"/>
    <dgm:cxn modelId="{98A88BEA-2679-4383-ADF8-35F0FAC3C14C}" type="presParOf" srcId="{B5611DD7-0AB7-48E6-B525-D3CFE7EB4050}" destId="{474222CC-BAA9-4E6C-B1F9-23BA7180C992}" srcOrd="0" destOrd="0" presId="urn:microsoft.com/office/officeart/2005/8/layout/chevron2"/>
    <dgm:cxn modelId="{562156F0-DA51-4B41-9B26-746B9BD381FC}" type="presParOf" srcId="{474222CC-BAA9-4E6C-B1F9-23BA7180C992}" destId="{583E7521-C5F8-4102-AC7D-A94599F236A0}" srcOrd="0" destOrd="0" presId="urn:microsoft.com/office/officeart/2005/8/layout/chevron2"/>
    <dgm:cxn modelId="{3D30E905-28A0-45D6-9FDD-B0E887AFE47C}" type="presParOf" srcId="{474222CC-BAA9-4E6C-B1F9-23BA7180C992}" destId="{22B34377-E050-4628-B931-DAD702383823}" srcOrd="1" destOrd="0" presId="urn:microsoft.com/office/officeart/2005/8/layout/chevron2"/>
    <dgm:cxn modelId="{E988BCD2-04FF-4D55-BEBA-E461623CEA81}" type="presParOf" srcId="{B5611DD7-0AB7-48E6-B525-D3CFE7EB4050}" destId="{1453CD8B-FC2B-42AE-83F5-876B37340456}" srcOrd="1" destOrd="0" presId="urn:microsoft.com/office/officeart/2005/8/layout/chevron2"/>
    <dgm:cxn modelId="{B8C7C2EB-4B7D-4A33-8A6D-D6CEDE7F1E84}" type="presParOf" srcId="{B5611DD7-0AB7-48E6-B525-D3CFE7EB4050}" destId="{0D7224B9-F0DF-48F5-B04E-EC4CFE4E1C0E}" srcOrd="2" destOrd="0" presId="urn:microsoft.com/office/officeart/2005/8/layout/chevron2"/>
    <dgm:cxn modelId="{602C88F9-9EE3-4C85-980D-03AE581BD25F}" type="presParOf" srcId="{0D7224B9-F0DF-48F5-B04E-EC4CFE4E1C0E}" destId="{AC969446-5DB0-4640-9AB9-F35DD21E892A}" srcOrd="0" destOrd="0" presId="urn:microsoft.com/office/officeart/2005/8/layout/chevron2"/>
    <dgm:cxn modelId="{67D2F76A-9E3B-4388-B2E0-92E9E4177665}" type="presParOf" srcId="{0D7224B9-F0DF-48F5-B04E-EC4CFE4E1C0E}" destId="{60977BCC-1258-451B-B381-F7BF925563D8}" srcOrd="1" destOrd="0" presId="urn:microsoft.com/office/officeart/2005/8/layout/chevron2"/>
    <dgm:cxn modelId="{F4C93D12-4D6D-45C8-A924-2BCA7B00AE5E}" type="presParOf" srcId="{B5611DD7-0AB7-48E6-B525-D3CFE7EB4050}" destId="{81D134BD-6D36-41D2-A314-FBE6FD21C3F0}" srcOrd="3" destOrd="0" presId="urn:microsoft.com/office/officeart/2005/8/layout/chevron2"/>
    <dgm:cxn modelId="{77E2A1B9-FFE7-4E01-9B44-5EF46162DC67}" type="presParOf" srcId="{B5611DD7-0AB7-48E6-B525-D3CFE7EB4050}" destId="{87A0F4E6-C068-4D30-BD2B-60A134C92CD4}" srcOrd="4" destOrd="0" presId="urn:microsoft.com/office/officeart/2005/8/layout/chevron2"/>
    <dgm:cxn modelId="{26B5E747-0259-4306-8EFE-C929B4B54F4B}" type="presParOf" srcId="{87A0F4E6-C068-4D30-BD2B-60A134C92CD4}" destId="{A72FC110-AC96-416C-8C1F-D7A0FD98BA92}" srcOrd="0" destOrd="0" presId="urn:microsoft.com/office/officeart/2005/8/layout/chevron2"/>
    <dgm:cxn modelId="{F68B7AFB-5853-4EEF-ACEA-4062948B5A4A}" type="presParOf" srcId="{87A0F4E6-C068-4D30-BD2B-60A134C92CD4}" destId="{C8042A7E-842C-4989-8F32-689347FC66F0}" srcOrd="1" destOrd="0" presId="urn:microsoft.com/office/officeart/2005/8/layout/chevron2"/>
    <dgm:cxn modelId="{78296AA7-C509-40CB-96E1-1C1327C82AE9}" type="presParOf" srcId="{B5611DD7-0AB7-48E6-B525-D3CFE7EB4050}" destId="{BD40D972-786C-438F-AFD8-E6FEF20CFEFA}" srcOrd="5" destOrd="0" presId="urn:microsoft.com/office/officeart/2005/8/layout/chevron2"/>
    <dgm:cxn modelId="{B3A786EA-755B-425F-8CC5-E85CED865AFA}" type="presParOf" srcId="{B5611DD7-0AB7-48E6-B525-D3CFE7EB4050}" destId="{A1EF5557-5B6D-4882-B72F-CD4E95A18D7E}" srcOrd="6" destOrd="0" presId="urn:microsoft.com/office/officeart/2005/8/layout/chevron2"/>
    <dgm:cxn modelId="{D21166FB-F566-461E-832B-16391D08C8A2}" type="presParOf" srcId="{A1EF5557-5B6D-4882-B72F-CD4E95A18D7E}" destId="{5648E8B9-9BEF-4819-A3C8-9091E8F53643}" srcOrd="0" destOrd="0" presId="urn:microsoft.com/office/officeart/2005/8/layout/chevron2"/>
    <dgm:cxn modelId="{CC4DFF9F-14C3-4FA4-B3F8-C1FCE6BA138B}" type="presParOf" srcId="{A1EF5557-5B6D-4882-B72F-CD4E95A18D7E}" destId="{85EB5E36-99D8-4872-8D41-B637981BB471}" srcOrd="1" destOrd="0" presId="urn:microsoft.com/office/officeart/2005/8/layout/chevron2"/>
    <dgm:cxn modelId="{3C43F0C9-EE90-4B60-9792-528A61ABAF95}" type="presParOf" srcId="{B5611DD7-0AB7-48E6-B525-D3CFE7EB4050}" destId="{676AC18A-C459-4C94-AD2F-7AC0176AE931}" srcOrd="7" destOrd="0" presId="urn:microsoft.com/office/officeart/2005/8/layout/chevron2"/>
    <dgm:cxn modelId="{A4F10B73-A112-47EE-92A1-E8F1899ED765}" type="presParOf" srcId="{B5611DD7-0AB7-48E6-B525-D3CFE7EB4050}" destId="{7FEDAE36-980E-47DE-B25A-6AA20D743EB3}" srcOrd="8" destOrd="0" presId="urn:microsoft.com/office/officeart/2005/8/layout/chevron2"/>
    <dgm:cxn modelId="{7D3445E8-F461-4427-86EE-9D2AE40080C7}" type="presParOf" srcId="{7FEDAE36-980E-47DE-B25A-6AA20D743EB3}" destId="{24738120-65E1-4678-B865-4F37FA37064D}" srcOrd="0" destOrd="0" presId="urn:microsoft.com/office/officeart/2005/8/layout/chevron2"/>
    <dgm:cxn modelId="{85CB1F48-F836-4CD0-9A88-4C1B63EAF425}" type="presParOf" srcId="{7FEDAE36-980E-47DE-B25A-6AA20D743EB3}" destId="{7E4069B6-78CD-44DF-ACEC-8939D51754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AF8E6-AB49-4A81-8F25-4F3E224D47F8}" type="doc">
      <dgm:prSet loTypeId="urn:microsoft.com/office/officeart/2005/8/layout/hProcess11" loCatId="process" qsTypeId="urn:microsoft.com/office/officeart/2005/8/quickstyle/simple5" qsCatId="simple" csTypeId="urn:microsoft.com/office/officeart/2005/8/colors/accent1_1" csCatId="accent1" phldr="1"/>
      <dgm:spPr/>
    </dgm:pt>
    <dgm:pt modelId="{7A48E821-64FA-4D43-8CE5-F31EE990C85F}">
      <dgm:prSet phldrT="[Text]"/>
      <dgm:spPr/>
      <dgm:t>
        <a:bodyPr/>
        <a:lstStyle/>
        <a:p>
          <a:r>
            <a:rPr lang="id-ID" b="1" u="sng" dirty="0" smtClean="0">
              <a:latin typeface="Cambria" pitchFamily="18" charset="0"/>
            </a:rPr>
            <a:t>BUMDESA MUDA/BARU BERJALAN</a:t>
          </a:r>
          <a:endParaRPr lang="id-ID" b="1" dirty="0" smtClean="0">
            <a:latin typeface="Cambria" pitchFamily="18" charset="0"/>
          </a:endParaRPr>
        </a:p>
        <a:p>
          <a:r>
            <a:rPr lang="id-ID" dirty="0" smtClean="0">
              <a:latin typeface="Cambria" pitchFamily="18" charset="0"/>
            </a:rPr>
            <a:t>(belum kompetitif dari sisi biaya dan pemasaran)</a:t>
          </a:r>
          <a:endParaRPr lang="id-ID" dirty="0">
            <a:latin typeface="Cambria" pitchFamily="18" charset="0"/>
          </a:endParaRPr>
        </a:p>
      </dgm:t>
    </dgm:pt>
    <dgm:pt modelId="{1B478049-12F0-461B-A039-F37ADC9AEE3C}" type="parTrans" cxnId="{0E327D14-8B78-4ED4-9EC9-996A93B94BA3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E6B8001C-81D6-480F-95D5-EDE26C411E19}" type="sibTrans" cxnId="{0E327D14-8B78-4ED4-9EC9-996A93B94BA3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82CC4CFA-76B0-4C04-BCBB-71E3127FC2B3}">
      <dgm:prSet phldrT="[Text]"/>
      <dgm:spPr/>
      <dgm:t>
        <a:bodyPr/>
        <a:lstStyle/>
        <a:p>
          <a:r>
            <a:rPr lang="id-ID" b="1" dirty="0" smtClean="0">
              <a:latin typeface="Cambria" pitchFamily="18" charset="0"/>
            </a:rPr>
            <a:t>BUMDESA MADYA/BERKEMBANG</a:t>
          </a:r>
        </a:p>
        <a:p>
          <a:r>
            <a:rPr lang="id-ID" dirty="0" smtClean="0">
              <a:latin typeface="Cambria" pitchFamily="18" charset="0"/>
            </a:rPr>
            <a:t>(kompetitif hanya pada sisi biaya atau pemasaran)</a:t>
          </a:r>
          <a:endParaRPr lang="id-ID" dirty="0">
            <a:latin typeface="Cambria" pitchFamily="18" charset="0"/>
          </a:endParaRPr>
        </a:p>
      </dgm:t>
    </dgm:pt>
    <dgm:pt modelId="{0732C224-187F-4F51-831F-9DEC81D6C129}" type="parTrans" cxnId="{99A3A5FB-F8B4-493F-84ED-68A3B93CCCC8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4A463B06-492E-4DC9-B3A7-B3A01FE5D55B}" type="sibTrans" cxnId="{99A3A5FB-F8B4-493F-84ED-68A3B93CCCC8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1BED3288-2332-4FE3-A5B0-9265C477E335}">
      <dgm:prSet phldrT="[Text]"/>
      <dgm:spPr/>
      <dgm:t>
        <a:bodyPr/>
        <a:lstStyle/>
        <a:p>
          <a:r>
            <a:rPr lang="id-ID" b="1" u="sng" dirty="0" smtClean="0">
              <a:latin typeface="Cambria" pitchFamily="18" charset="0"/>
            </a:rPr>
            <a:t>BUMDESA NINDYA/MANDIRI</a:t>
          </a:r>
        </a:p>
        <a:p>
          <a:r>
            <a:rPr lang="id-ID" dirty="0" smtClean="0">
              <a:latin typeface="Cambria" pitchFamily="18" charset="0"/>
            </a:rPr>
            <a:t>(kompetitif dari sisi biaya dan pemasaran)</a:t>
          </a:r>
          <a:endParaRPr lang="id-ID" dirty="0">
            <a:latin typeface="Cambria" pitchFamily="18" charset="0"/>
          </a:endParaRPr>
        </a:p>
      </dgm:t>
    </dgm:pt>
    <dgm:pt modelId="{32D4F2D9-8887-4BE3-BBA3-9BE0F6AD7B28}" type="parTrans" cxnId="{7D44F4F3-00A8-4DBA-BAF2-91B86E5AF6D4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5DC74287-04B8-4ABC-8F0E-9A3B3482AF20}" type="sibTrans" cxnId="{7D44F4F3-00A8-4DBA-BAF2-91B86E5AF6D4}">
      <dgm:prSet/>
      <dgm:spPr/>
      <dgm:t>
        <a:bodyPr/>
        <a:lstStyle/>
        <a:p>
          <a:endParaRPr lang="id-ID">
            <a:latin typeface="Cambria" pitchFamily="18" charset="0"/>
          </a:endParaRPr>
        </a:p>
      </dgm:t>
    </dgm:pt>
    <dgm:pt modelId="{ECCBB53E-5D40-49D5-BCC8-EFAA63817151}" type="pres">
      <dgm:prSet presAssocID="{27BAF8E6-AB49-4A81-8F25-4F3E224D47F8}" presName="Name0" presStyleCnt="0">
        <dgm:presLayoutVars>
          <dgm:dir/>
          <dgm:resizeHandles val="exact"/>
        </dgm:presLayoutVars>
      </dgm:prSet>
      <dgm:spPr/>
    </dgm:pt>
    <dgm:pt modelId="{4D0E0DDF-6166-45A7-8F27-B4DE65ACE2BA}" type="pres">
      <dgm:prSet presAssocID="{27BAF8E6-AB49-4A81-8F25-4F3E224D47F8}" presName="arrow" presStyleLbl="bgShp" presStyleIdx="0" presStyleCnt="1"/>
      <dgm:spPr/>
    </dgm:pt>
    <dgm:pt modelId="{B1F43B02-5D21-4D14-AD16-F3A799FBE22C}" type="pres">
      <dgm:prSet presAssocID="{27BAF8E6-AB49-4A81-8F25-4F3E224D47F8}" presName="points" presStyleCnt="0"/>
      <dgm:spPr/>
    </dgm:pt>
    <dgm:pt modelId="{9F87CDD3-D90B-444D-8CF0-BE7D11BC6A58}" type="pres">
      <dgm:prSet presAssocID="{7A48E821-64FA-4D43-8CE5-F31EE990C85F}" presName="compositeA" presStyleCnt="0"/>
      <dgm:spPr/>
    </dgm:pt>
    <dgm:pt modelId="{E7C8D5D4-9B62-4A8F-89A6-B190CF4AC72C}" type="pres">
      <dgm:prSet presAssocID="{7A48E821-64FA-4D43-8CE5-F31EE990C85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D06A4A-B37C-4558-9E3F-79E5C1039AEB}" type="pres">
      <dgm:prSet presAssocID="{7A48E821-64FA-4D43-8CE5-F31EE990C85F}" presName="circleA" presStyleLbl="node1" presStyleIdx="0" presStyleCnt="3"/>
      <dgm:spPr/>
    </dgm:pt>
    <dgm:pt modelId="{C560F968-0E50-4F31-8543-5D5132D86751}" type="pres">
      <dgm:prSet presAssocID="{7A48E821-64FA-4D43-8CE5-F31EE990C85F}" presName="spaceA" presStyleCnt="0"/>
      <dgm:spPr/>
    </dgm:pt>
    <dgm:pt modelId="{0BD0C1A2-FEE4-4744-B292-652F04D04EB6}" type="pres">
      <dgm:prSet presAssocID="{E6B8001C-81D6-480F-95D5-EDE26C411E19}" presName="space" presStyleCnt="0"/>
      <dgm:spPr/>
    </dgm:pt>
    <dgm:pt modelId="{CA1051E0-B839-4D5C-B173-ED07EB697C99}" type="pres">
      <dgm:prSet presAssocID="{82CC4CFA-76B0-4C04-BCBB-71E3127FC2B3}" presName="compositeB" presStyleCnt="0"/>
      <dgm:spPr/>
    </dgm:pt>
    <dgm:pt modelId="{05105735-CCE7-4E95-AECF-56B536199899}" type="pres">
      <dgm:prSet presAssocID="{82CC4CFA-76B0-4C04-BCBB-71E3127FC2B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7C5E9-E849-49A1-9C57-85FF2C9C380D}" type="pres">
      <dgm:prSet presAssocID="{82CC4CFA-76B0-4C04-BCBB-71E3127FC2B3}" presName="circleB" presStyleLbl="node1" presStyleIdx="1" presStyleCnt="3"/>
      <dgm:spPr/>
    </dgm:pt>
    <dgm:pt modelId="{83B91F65-4BBC-49F2-B6D7-6EE6764EC680}" type="pres">
      <dgm:prSet presAssocID="{82CC4CFA-76B0-4C04-BCBB-71E3127FC2B3}" presName="spaceB" presStyleCnt="0"/>
      <dgm:spPr/>
    </dgm:pt>
    <dgm:pt modelId="{FD229A49-51C9-4849-8C99-F97895A8C96A}" type="pres">
      <dgm:prSet presAssocID="{4A463B06-492E-4DC9-B3A7-B3A01FE5D55B}" presName="space" presStyleCnt="0"/>
      <dgm:spPr/>
    </dgm:pt>
    <dgm:pt modelId="{C070B02B-19F3-4B28-B251-C8A5BAA98C85}" type="pres">
      <dgm:prSet presAssocID="{1BED3288-2332-4FE3-A5B0-9265C477E335}" presName="compositeA" presStyleCnt="0"/>
      <dgm:spPr/>
    </dgm:pt>
    <dgm:pt modelId="{43FAE15B-F067-4B6B-A960-F96476F90981}" type="pres">
      <dgm:prSet presAssocID="{1BED3288-2332-4FE3-A5B0-9265C477E33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5CAAE-DA1D-4C8A-977A-4C7F1DCBE426}" type="pres">
      <dgm:prSet presAssocID="{1BED3288-2332-4FE3-A5B0-9265C477E335}" presName="circleA" presStyleLbl="node1" presStyleIdx="2" presStyleCnt="3"/>
      <dgm:spPr/>
    </dgm:pt>
    <dgm:pt modelId="{3F8B677E-1E51-4336-828F-C12A836F7B76}" type="pres">
      <dgm:prSet presAssocID="{1BED3288-2332-4FE3-A5B0-9265C477E335}" presName="spaceA" presStyleCnt="0"/>
      <dgm:spPr/>
    </dgm:pt>
  </dgm:ptLst>
  <dgm:cxnLst>
    <dgm:cxn modelId="{B4534105-8A52-4FD1-800F-C6F472E7490A}" type="presOf" srcId="{82CC4CFA-76B0-4C04-BCBB-71E3127FC2B3}" destId="{05105735-CCE7-4E95-AECF-56B536199899}" srcOrd="0" destOrd="0" presId="urn:microsoft.com/office/officeart/2005/8/layout/hProcess11"/>
    <dgm:cxn modelId="{7D44F4F3-00A8-4DBA-BAF2-91B86E5AF6D4}" srcId="{27BAF8E6-AB49-4A81-8F25-4F3E224D47F8}" destId="{1BED3288-2332-4FE3-A5B0-9265C477E335}" srcOrd="2" destOrd="0" parTransId="{32D4F2D9-8887-4BE3-BBA3-9BE0F6AD7B28}" sibTransId="{5DC74287-04B8-4ABC-8F0E-9A3B3482AF20}"/>
    <dgm:cxn modelId="{E300775E-48F8-4B8F-A504-A1D743A6D649}" type="presOf" srcId="{27BAF8E6-AB49-4A81-8F25-4F3E224D47F8}" destId="{ECCBB53E-5D40-49D5-BCC8-EFAA63817151}" srcOrd="0" destOrd="0" presId="urn:microsoft.com/office/officeart/2005/8/layout/hProcess11"/>
    <dgm:cxn modelId="{DE422C4B-7303-4567-B5CE-9A46D00149D8}" type="presOf" srcId="{7A48E821-64FA-4D43-8CE5-F31EE990C85F}" destId="{E7C8D5D4-9B62-4A8F-89A6-B190CF4AC72C}" srcOrd="0" destOrd="0" presId="urn:microsoft.com/office/officeart/2005/8/layout/hProcess11"/>
    <dgm:cxn modelId="{0E327D14-8B78-4ED4-9EC9-996A93B94BA3}" srcId="{27BAF8E6-AB49-4A81-8F25-4F3E224D47F8}" destId="{7A48E821-64FA-4D43-8CE5-F31EE990C85F}" srcOrd="0" destOrd="0" parTransId="{1B478049-12F0-461B-A039-F37ADC9AEE3C}" sibTransId="{E6B8001C-81D6-480F-95D5-EDE26C411E19}"/>
    <dgm:cxn modelId="{99A3A5FB-F8B4-493F-84ED-68A3B93CCCC8}" srcId="{27BAF8E6-AB49-4A81-8F25-4F3E224D47F8}" destId="{82CC4CFA-76B0-4C04-BCBB-71E3127FC2B3}" srcOrd="1" destOrd="0" parTransId="{0732C224-187F-4F51-831F-9DEC81D6C129}" sibTransId="{4A463B06-492E-4DC9-B3A7-B3A01FE5D55B}"/>
    <dgm:cxn modelId="{FD1120D4-DD42-43AB-BAEC-DA7541EB9E70}" type="presOf" srcId="{1BED3288-2332-4FE3-A5B0-9265C477E335}" destId="{43FAE15B-F067-4B6B-A960-F96476F90981}" srcOrd="0" destOrd="0" presId="urn:microsoft.com/office/officeart/2005/8/layout/hProcess11"/>
    <dgm:cxn modelId="{BC464530-3E2E-43DA-B2D7-CA9388B2A138}" type="presParOf" srcId="{ECCBB53E-5D40-49D5-BCC8-EFAA63817151}" destId="{4D0E0DDF-6166-45A7-8F27-B4DE65ACE2BA}" srcOrd="0" destOrd="0" presId="urn:microsoft.com/office/officeart/2005/8/layout/hProcess11"/>
    <dgm:cxn modelId="{83CCD64B-685C-4494-A4E3-3C4E22F27769}" type="presParOf" srcId="{ECCBB53E-5D40-49D5-BCC8-EFAA63817151}" destId="{B1F43B02-5D21-4D14-AD16-F3A799FBE22C}" srcOrd="1" destOrd="0" presId="urn:microsoft.com/office/officeart/2005/8/layout/hProcess11"/>
    <dgm:cxn modelId="{414708D1-C660-4768-AD93-0C90BDE91936}" type="presParOf" srcId="{B1F43B02-5D21-4D14-AD16-F3A799FBE22C}" destId="{9F87CDD3-D90B-444D-8CF0-BE7D11BC6A58}" srcOrd="0" destOrd="0" presId="urn:microsoft.com/office/officeart/2005/8/layout/hProcess11"/>
    <dgm:cxn modelId="{71960176-BCD1-4C94-A024-90454761B254}" type="presParOf" srcId="{9F87CDD3-D90B-444D-8CF0-BE7D11BC6A58}" destId="{E7C8D5D4-9B62-4A8F-89A6-B190CF4AC72C}" srcOrd="0" destOrd="0" presId="urn:microsoft.com/office/officeart/2005/8/layout/hProcess11"/>
    <dgm:cxn modelId="{1E70B212-0B17-407B-B1DE-05B32595B86D}" type="presParOf" srcId="{9F87CDD3-D90B-444D-8CF0-BE7D11BC6A58}" destId="{B3D06A4A-B37C-4558-9E3F-79E5C1039AEB}" srcOrd="1" destOrd="0" presId="urn:microsoft.com/office/officeart/2005/8/layout/hProcess11"/>
    <dgm:cxn modelId="{623B60EF-57F7-4C3E-BC1C-3B6A3022FE4B}" type="presParOf" srcId="{9F87CDD3-D90B-444D-8CF0-BE7D11BC6A58}" destId="{C560F968-0E50-4F31-8543-5D5132D86751}" srcOrd="2" destOrd="0" presId="urn:microsoft.com/office/officeart/2005/8/layout/hProcess11"/>
    <dgm:cxn modelId="{D83E651E-9845-4D12-BF35-0EF8167F7D1E}" type="presParOf" srcId="{B1F43B02-5D21-4D14-AD16-F3A799FBE22C}" destId="{0BD0C1A2-FEE4-4744-B292-652F04D04EB6}" srcOrd="1" destOrd="0" presId="urn:microsoft.com/office/officeart/2005/8/layout/hProcess11"/>
    <dgm:cxn modelId="{448CD343-3DE3-4508-B206-CF51B41C581E}" type="presParOf" srcId="{B1F43B02-5D21-4D14-AD16-F3A799FBE22C}" destId="{CA1051E0-B839-4D5C-B173-ED07EB697C99}" srcOrd="2" destOrd="0" presId="urn:microsoft.com/office/officeart/2005/8/layout/hProcess11"/>
    <dgm:cxn modelId="{CFC27D7B-A108-4879-8BEB-8B867C504666}" type="presParOf" srcId="{CA1051E0-B839-4D5C-B173-ED07EB697C99}" destId="{05105735-CCE7-4E95-AECF-56B536199899}" srcOrd="0" destOrd="0" presId="urn:microsoft.com/office/officeart/2005/8/layout/hProcess11"/>
    <dgm:cxn modelId="{8D3B5303-AF06-49CA-A6CB-676F482622B7}" type="presParOf" srcId="{CA1051E0-B839-4D5C-B173-ED07EB697C99}" destId="{3C57C5E9-E849-49A1-9C57-85FF2C9C380D}" srcOrd="1" destOrd="0" presId="urn:microsoft.com/office/officeart/2005/8/layout/hProcess11"/>
    <dgm:cxn modelId="{FC136F1C-8377-433C-8CC9-34D3600792F6}" type="presParOf" srcId="{CA1051E0-B839-4D5C-B173-ED07EB697C99}" destId="{83B91F65-4BBC-49F2-B6D7-6EE6764EC680}" srcOrd="2" destOrd="0" presId="urn:microsoft.com/office/officeart/2005/8/layout/hProcess11"/>
    <dgm:cxn modelId="{F8F91792-3E15-4A65-8635-2317C2395990}" type="presParOf" srcId="{B1F43B02-5D21-4D14-AD16-F3A799FBE22C}" destId="{FD229A49-51C9-4849-8C99-F97895A8C96A}" srcOrd="3" destOrd="0" presId="urn:microsoft.com/office/officeart/2005/8/layout/hProcess11"/>
    <dgm:cxn modelId="{CE206C40-23C9-42C8-AA93-AED409BD0F81}" type="presParOf" srcId="{B1F43B02-5D21-4D14-AD16-F3A799FBE22C}" destId="{C070B02B-19F3-4B28-B251-C8A5BAA98C85}" srcOrd="4" destOrd="0" presId="urn:microsoft.com/office/officeart/2005/8/layout/hProcess11"/>
    <dgm:cxn modelId="{86DF9DC6-7656-47DC-948D-1912A80E5630}" type="presParOf" srcId="{C070B02B-19F3-4B28-B251-C8A5BAA98C85}" destId="{43FAE15B-F067-4B6B-A960-F96476F90981}" srcOrd="0" destOrd="0" presId="urn:microsoft.com/office/officeart/2005/8/layout/hProcess11"/>
    <dgm:cxn modelId="{C0D60C19-91F4-4C7D-8DDD-2A6CB22E1A06}" type="presParOf" srcId="{C070B02B-19F3-4B28-B251-C8A5BAA98C85}" destId="{5755CAAE-DA1D-4C8A-977A-4C7F1DCBE426}" srcOrd="1" destOrd="0" presId="urn:microsoft.com/office/officeart/2005/8/layout/hProcess11"/>
    <dgm:cxn modelId="{5C7EC642-0077-4AA4-A486-E2F1BF46498B}" type="presParOf" srcId="{C070B02B-19F3-4B28-B251-C8A5BAA98C85}" destId="{3F8B677E-1E51-4336-828F-C12A836F7B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06395-F8F1-42C3-9636-7451C4DF7689}" type="doc">
      <dgm:prSet loTypeId="urn:microsoft.com/office/officeart/2005/8/layout/pyramid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EBEF800-6B00-4A18-B9E1-7CD113753AA0}">
      <dgm:prSet phldrT="[Text]" custT="1"/>
      <dgm:spPr/>
      <dgm:t>
        <a:bodyPr/>
        <a:lstStyle/>
        <a:p>
          <a:r>
            <a:rPr lang="id-ID" sz="2000" dirty="0" smtClean="0">
              <a:latin typeface="+mj-lt"/>
            </a:rPr>
            <a:t>Bantuan peralatan dan permodalan</a:t>
          </a:r>
          <a:endParaRPr lang="id-ID" sz="2000" dirty="0">
            <a:latin typeface="+mj-lt"/>
          </a:endParaRPr>
        </a:p>
      </dgm:t>
    </dgm:pt>
    <dgm:pt modelId="{8C94E868-73FA-4225-8873-FED6CC7502DB}" type="parTrans" cxnId="{CE848605-DD89-4718-A8E5-AE29A30AD1B4}">
      <dgm:prSet/>
      <dgm:spPr/>
      <dgm:t>
        <a:bodyPr/>
        <a:lstStyle/>
        <a:p>
          <a:endParaRPr lang="id-ID" sz="2100">
            <a:latin typeface="Cambria" pitchFamily="18" charset="0"/>
          </a:endParaRPr>
        </a:p>
      </dgm:t>
    </dgm:pt>
    <dgm:pt modelId="{98CC2A69-2C72-4992-B4C5-2D30F6CC87CE}" type="sibTrans" cxnId="{CE848605-DD89-4718-A8E5-AE29A30AD1B4}">
      <dgm:prSet/>
      <dgm:spPr/>
      <dgm:t>
        <a:bodyPr/>
        <a:lstStyle/>
        <a:p>
          <a:endParaRPr lang="id-ID" sz="2100">
            <a:latin typeface="Cambria" pitchFamily="18" charset="0"/>
          </a:endParaRPr>
        </a:p>
      </dgm:t>
    </dgm:pt>
    <dgm:pt modelId="{E3686572-B149-4AC8-959A-BBC5E061B381}">
      <dgm:prSet phldrT="[Text]" custT="1"/>
      <dgm:spPr/>
      <dgm:t>
        <a:bodyPr/>
        <a:lstStyle/>
        <a:p>
          <a:r>
            <a:rPr lang="id-ID" sz="2000" dirty="0" smtClean="0">
              <a:latin typeface="+mj-lt"/>
            </a:rPr>
            <a:t>Bantuan keringanan pajak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dan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tarif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listrik</a:t>
          </a:r>
          <a:endParaRPr lang="id-ID" sz="2000" dirty="0">
            <a:latin typeface="+mj-lt"/>
          </a:endParaRPr>
        </a:p>
      </dgm:t>
    </dgm:pt>
    <dgm:pt modelId="{5168EBF6-0A7F-494D-ACE9-835982E6A09A}" type="parTrans" cxnId="{4C301F34-E72C-4A7A-B982-08FD74187CE1}">
      <dgm:prSet/>
      <dgm:spPr/>
      <dgm:t>
        <a:bodyPr/>
        <a:lstStyle/>
        <a:p>
          <a:endParaRPr lang="id-ID" sz="2100">
            <a:latin typeface="Cambria" pitchFamily="18" charset="0"/>
          </a:endParaRPr>
        </a:p>
      </dgm:t>
    </dgm:pt>
    <dgm:pt modelId="{BB0FAE1F-F543-4A01-BA25-B996ED326A20}" type="sibTrans" cxnId="{4C301F34-E72C-4A7A-B982-08FD74187CE1}">
      <dgm:prSet/>
      <dgm:spPr/>
      <dgm:t>
        <a:bodyPr/>
        <a:lstStyle/>
        <a:p>
          <a:endParaRPr lang="id-ID" sz="2100">
            <a:latin typeface="Cambria" pitchFamily="18" charset="0"/>
          </a:endParaRPr>
        </a:p>
      </dgm:t>
    </dgm:pt>
    <dgm:pt modelId="{8C538E1E-708B-4B11-80CB-BA91A17C9C47}">
      <dgm:prSet phldrT="[Text]" custT="1"/>
      <dgm:spPr/>
      <dgm:t>
        <a:bodyPr/>
        <a:lstStyle/>
        <a:p>
          <a:r>
            <a:rPr lang="id-ID" sz="2000" dirty="0" smtClean="0">
              <a:latin typeface="+mj-lt"/>
            </a:rPr>
            <a:t>Pengembangan kapasitas pengelola BUMDesa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melalui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Pelatihan</a:t>
          </a:r>
          <a:endParaRPr lang="id-ID" sz="2000" dirty="0">
            <a:latin typeface="+mj-lt"/>
          </a:endParaRPr>
        </a:p>
      </dgm:t>
    </dgm:pt>
    <dgm:pt modelId="{1498B248-B892-4CD0-90C5-B1BED669A6B8}" type="parTrans" cxnId="{256AEB4E-8588-47B5-A9FF-FBDAA10F1C33}">
      <dgm:prSet/>
      <dgm:spPr/>
      <dgm:t>
        <a:bodyPr/>
        <a:lstStyle/>
        <a:p>
          <a:endParaRPr lang="id-ID" sz="2100">
            <a:latin typeface="Cambria" pitchFamily="18" charset="0"/>
          </a:endParaRPr>
        </a:p>
      </dgm:t>
    </dgm:pt>
    <dgm:pt modelId="{FF959C2B-8D29-4821-ADA4-F6B23B03E4AE}" type="sibTrans" cxnId="{256AEB4E-8588-47B5-A9FF-FBDAA10F1C33}">
      <dgm:prSet/>
      <dgm:spPr/>
      <dgm:t>
        <a:bodyPr/>
        <a:lstStyle/>
        <a:p>
          <a:endParaRPr lang="id-ID" sz="2100">
            <a:latin typeface="Cambria" pitchFamily="18" charset="0"/>
          </a:endParaRPr>
        </a:p>
      </dgm:t>
    </dgm:pt>
    <dgm:pt modelId="{25AD3C84-4D44-4F5B-9CE6-D4EFE9FB22C8}">
      <dgm:prSet custT="1"/>
      <dgm:spPr/>
      <dgm:t>
        <a:bodyPr/>
        <a:lstStyle/>
        <a:p>
          <a:r>
            <a:rPr lang="en-US" sz="2000" dirty="0" err="1" smtClean="0">
              <a:latin typeface="+mj-lt"/>
            </a:rPr>
            <a:t>Bantuan</a:t>
          </a:r>
          <a:r>
            <a:rPr lang="en-US" sz="2000" dirty="0" smtClean="0">
              <a:latin typeface="+mj-lt"/>
            </a:rPr>
            <a:t> Internet, </a:t>
          </a:r>
          <a:r>
            <a:rPr lang="en-US" sz="2000" dirty="0" err="1" smtClean="0">
              <a:latin typeface="+mj-lt"/>
            </a:rPr>
            <a:t>dan</a:t>
          </a:r>
          <a:r>
            <a:rPr lang="en-US" sz="2000" dirty="0" smtClean="0">
              <a:latin typeface="+mj-lt"/>
            </a:rPr>
            <a:t> lain-lain </a:t>
          </a:r>
          <a:endParaRPr lang="en-US" sz="2000" dirty="0">
            <a:latin typeface="+mj-lt"/>
          </a:endParaRPr>
        </a:p>
      </dgm:t>
    </dgm:pt>
    <dgm:pt modelId="{36FDBF57-436D-48ED-A09A-3123F7314C96}" type="parTrans" cxnId="{411CF1D0-A83C-46CA-8092-F8E22D78FD9D}">
      <dgm:prSet/>
      <dgm:spPr/>
      <dgm:t>
        <a:bodyPr/>
        <a:lstStyle/>
        <a:p>
          <a:endParaRPr lang="en-US"/>
        </a:p>
      </dgm:t>
    </dgm:pt>
    <dgm:pt modelId="{ACE730AC-D27E-4DE1-BA69-D84801F1DB3C}" type="sibTrans" cxnId="{411CF1D0-A83C-46CA-8092-F8E22D78FD9D}">
      <dgm:prSet/>
      <dgm:spPr/>
      <dgm:t>
        <a:bodyPr/>
        <a:lstStyle/>
        <a:p>
          <a:endParaRPr lang="en-US"/>
        </a:p>
      </dgm:t>
    </dgm:pt>
    <dgm:pt modelId="{A584710A-E264-4C7F-AD56-969F21F9FE47}" type="pres">
      <dgm:prSet presAssocID="{CB006395-F8F1-42C3-9636-7451C4DF76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C55A24D-AF32-418F-B9E3-CBA1AEC4E75B}" type="pres">
      <dgm:prSet presAssocID="{CB006395-F8F1-42C3-9636-7451C4DF7689}" presName="pyramid" presStyleLbl="node1" presStyleIdx="0" presStyleCnt="1" custLinFactNeighborX="31875"/>
      <dgm:spPr/>
    </dgm:pt>
    <dgm:pt modelId="{647552EE-600F-4F2F-A697-D582D1993A86}" type="pres">
      <dgm:prSet presAssocID="{CB006395-F8F1-42C3-9636-7451C4DF7689}" presName="theList" presStyleCnt="0"/>
      <dgm:spPr/>
    </dgm:pt>
    <dgm:pt modelId="{1CCDB621-193B-4714-8047-B20A1E03E506}" type="pres">
      <dgm:prSet presAssocID="{DEBEF800-6B00-4A18-B9E1-7CD113753AA0}" presName="aNode" presStyleLbl="fgAcc1" presStyleIdx="0" presStyleCnt="4" custScaleX="211703" custLinFactNeighborY="-669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C65945-D9A1-4695-A6A3-2FA48A0B279C}" type="pres">
      <dgm:prSet presAssocID="{DEBEF800-6B00-4A18-B9E1-7CD113753AA0}" presName="aSpace" presStyleCnt="0"/>
      <dgm:spPr/>
    </dgm:pt>
    <dgm:pt modelId="{EE2BE11D-8C00-443B-86DC-B529058106C2}" type="pres">
      <dgm:prSet presAssocID="{E3686572-B149-4AC8-959A-BBC5E061B381}" presName="aNode" presStyleLbl="fgAcc1" presStyleIdx="1" presStyleCnt="4" custScaleX="2117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49C6B4-986F-480C-9FC8-6D938356AA68}" type="pres">
      <dgm:prSet presAssocID="{E3686572-B149-4AC8-959A-BBC5E061B381}" presName="aSpace" presStyleCnt="0"/>
      <dgm:spPr/>
    </dgm:pt>
    <dgm:pt modelId="{308D051E-AE36-4A80-8A63-ABD6E6EA2EEB}" type="pres">
      <dgm:prSet presAssocID="{8C538E1E-708B-4B11-80CB-BA91A17C9C47}" presName="aNode" presStyleLbl="fgAcc1" presStyleIdx="2" presStyleCnt="4" custScaleX="2117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ED1EBF-D688-483A-B773-E916A96EA4AF}" type="pres">
      <dgm:prSet presAssocID="{8C538E1E-708B-4B11-80CB-BA91A17C9C47}" presName="aSpace" presStyleCnt="0"/>
      <dgm:spPr/>
    </dgm:pt>
    <dgm:pt modelId="{8975F409-1243-40C6-8604-136F2A8A404C}" type="pres">
      <dgm:prSet presAssocID="{25AD3C84-4D44-4F5B-9CE6-D4EFE9FB22C8}" presName="aNode" presStyleLbl="fgAcc1" presStyleIdx="3" presStyleCnt="4" custScaleX="210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5B91A-3F44-4ED7-9DCA-26F266BC6118}" type="pres">
      <dgm:prSet presAssocID="{25AD3C84-4D44-4F5B-9CE6-D4EFE9FB22C8}" presName="aSpace" presStyleCnt="0"/>
      <dgm:spPr/>
    </dgm:pt>
  </dgm:ptLst>
  <dgm:cxnLst>
    <dgm:cxn modelId="{256AEB4E-8588-47B5-A9FF-FBDAA10F1C33}" srcId="{CB006395-F8F1-42C3-9636-7451C4DF7689}" destId="{8C538E1E-708B-4B11-80CB-BA91A17C9C47}" srcOrd="2" destOrd="0" parTransId="{1498B248-B892-4CD0-90C5-B1BED669A6B8}" sibTransId="{FF959C2B-8D29-4821-ADA4-F6B23B03E4AE}"/>
    <dgm:cxn modelId="{78193094-A7D3-4053-89F8-6FBC902E2657}" type="presOf" srcId="{25AD3C84-4D44-4F5B-9CE6-D4EFE9FB22C8}" destId="{8975F409-1243-40C6-8604-136F2A8A404C}" srcOrd="0" destOrd="0" presId="urn:microsoft.com/office/officeart/2005/8/layout/pyramid2"/>
    <dgm:cxn modelId="{4C301F34-E72C-4A7A-B982-08FD74187CE1}" srcId="{CB006395-F8F1-42C3-9636-7451C4DF7689}" destId="{E3686572-B149-4AC8-959A-BBC5E061B381}" srcOrd="1" destOrd="0" parTransId="{5168EBF6-0A7F-494D-ACE9-835982E6A09A}" sibTransId="{BB0FAE1F-F543-4A01-BA25-B996ED326A20}"/>
    <dgm:cxn modelId="{A4B50021-5481-4737-8296-A9AF4B2C1524}" type="presOf" srcId="{CB006395-F8F1-42C3-9636-7451C4DF7689}" destId="{A584710A-E264-4C7F-AD56-969F21F9FE47}" srcOrd="0" destOrd="0" presId="urn:microsoft.com/office/officeart/2005/8/layout/pyramid2"/>
    <dgm:cxn modelId="{98DAB141-4894-4E82-8F28-1AF4FB5E22E6}" type="presOf" srcId="{DEBEF800-6B00-4A18-B9E1-7CD113753AA0}" destId="{1CCDB621-193B-4714-8047-B20A1E03E506}" srcOrd="0" destOrd="0" presId="urn:microsoft.com/office/officeart/2005/8/layout/pyramid2"/>
    <dgm:cxn modelId="{411CF1D0-A83C-46CA-8092-F8E22D78FD9D}" srcId="{CB006395-F8F1-42C3-9636-7451C4DF7689}" destId="{25AD3C84-4D44-4F5B-9CE6-D4EFE9FB22C8}" srcOrd="3" destOrd="0" parTransId="{36FDBF57-436D-48ED-A09A-3123F7314C96}" sibTransId="{ACE730AC-D27E-4DE1-BA69-D84801F1DB3C}"/>
    <dgm:cxn modelId="{EBFDEE2A-6393-4DC6-8210-2CDEA53A993C}" type="presOf" srcId="{8C538E1E-708B-4B11-80CB-BA91A17C9C47}" destId="{308D051E-AE36-4A80-8A63-ABD6E6EA2EEB}" srcOrd="0" destOrd="0" presId="urn:microsoft.com/office/officeart/2005/8/layout/pyramid2"/>
    <dgm:cxn modelId="{03ECECAF-1C16-4A39-B485-4CE13E653047}" type="presOf" srcId="{E3686572-B149-4AC8-959A-BBC5E061B381}" destId="{EE2BE11D-8C00-443B-86DC-B529058106C2}" srcOrd="0" destOrd="0" presId="urn:microsoft.com/office/officeart/2005/8/layout/pyramid2"/>
    <dgm:cxn modelId="{CE848605-DD89-4718-A8E5-AE29A30AD1B4}" srcId="{CB006395-F8F1-42C3-9636-7451C4DF7689}" destId="{DEBEF800-6B00-4A18-B9E1-7CD113753AA0}" srcOrd="0" destOrd="0" parTransId="{8C94E868-73FA-4225-8873-FED6CC7502DB}" sibTransId="{98CC2A69-2C72-4992-B4C5-2D30F6CC87CE}"/>
    <dgm:cxn modelId="{2D852252-60CB-48BB-A42B-9EAFA1297189}" type="presParOf" srcId="{A584710A-E264-4C7F-AD56-969F21F9FE47}" destId="{9C55A24D-AF32-418F-B9E3-CBA1AEC4E75B}" srcOrd="0" destOrd="0" presId="urn:microsoft.com/office/officeart/2005/8/layout/pyramid2"/>
    <dgm:cxn modelId="{A65B0501-C38D-4E3B-B4B5-0DCA2D0F1D25}" type="presParOf" srcId="{A584710A-E264-4C7F-AD56-969F21F9FE47}" destId="{647552EE-600F-4F2F-A697-D582D1993A86}" srcOrd="1" destOrd="0" presId="urn:microsoft.com/office/officeart/2005/8/layout/pyramid2"/>
    <dgm:cxn modelId="{CD318E0D-ABCC-4425-85B7-C2C3AF614A6F}" type="presParOf" srcId="{647552EE-600F-4F2F-A697-D582D1993A86}" destId="{1CCDB621-193B-4714-8047-B20A1E03E506}" srcOrd="0" destOrd="0" presId="urn:microsoft.com/office/officeart/2005/8/layout/pyramid2"/>
    <dgm:cxn modelId="{53A6EEC9-EBF0-4B8F-8B5E-2FCA9A7B5EAA}" type="presParOf" srcId="{647552EE-600F-4F2F-A697-D582D1993A86}" destId="{ACC65945-D9A1-4695-A6A3-2FA48A0B279C}" srcOrd="1" destOrd="0" presId="urn:microsoft.com/office/officeart/2005/8/layout/pyramid2"/>
    <dgm:cxn modelId="{8DA750A3-0A67-4DB2-8396-8AFAB8F9376E}" type="presParOf" srcId="{647552EE-600F-4F2F-A697-D582D1993A86}" destId="{EE2BE11D-8C00-443B-86DC-B529058106C2}" srcOrd="2" destOrd="0" presId="urn:microsoft.com/office/officeart/2005/8/layout/pyramid2"/>
    <dgm:cxn modelId="{DD5167EF-8D1C-4F34-BB39-81EC4A0FB1D8}" type="presParOf" srcId="{647552EE-600F-4F2F-A697-D582D1993A86}" destId="{A249C6B4-986F-480C-9FC8-6D938356AA68}" srcOrd="3" destOrd="0" presId="urn:microsoft.com/office/officeart/2005/8/layout/pyramid2"/>
    <dgm:cxn modelId="{D36572AB-D728-4CDE-AC10-B52EB815FAC9}" type="presParOf" srcId="{647552EE-600F-4F2F-A697-D582D1993A86}" destId="{308D051E-AE36-4A80-8A63-ABD6E6EA2EEB}" srcOrd="4" destOrd="0" presId="urn:microsoft.com/office/officeart/2005/8/layout/pyramid2"/>
    <dgm:cxn modelId="{7C24715F-D0AA-4F4E-846B-376A5CC62433}" type="presParOf" srcId="{647552EE-600F-4F2F-A697-D582D1993A86}" destId="{9DED1EBF-D688-483A-B773-E916A96EA4AF}" srcOrd="5" destOrd="0" presId="urn:microsoft.com/office/officeart/2005/8/layout/pyramid2"/>
    <dgm:cxn modelId="{B11BAB8E-BAD3-4C2F-A182-7E4118D8DCDC}" type="presParOf" srcId="{647552EE-600F-4F2F-A697-D582D1993A86}" destId="{8975F409-1243-40C6-8604-136F2A8A404C}" srcOrd="6" destOrd="0" presId="urn:microsoft.com/office/officeart/2005/8/layout/pyramid2"/>
    <dgm:cxn modelId="{284CB128-0727-44C4-95E3-DCC3DB5EEE23}" type="presParOf" srcId="{647552EE-600F-4F2F-A697-D582D1993A86}" destId="{D8F5B91A-3F44-4ED7-9DCA-26F266BC611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340A6-9990-40FF-A9B8-389E18E24BA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636AD-2F83-49DE-8813-CB2CD229EC26}">
      <dgm:prSet phldrT="[Text]" custT="1"/>
      <dgm:spPr/>
      <dgm:t>
        <a:bodyPr/>
        <a:lstStyle/>
        <a:p>
          <a:pPr marL="0" indent="0"/>
          <a:r>
            <a:rPr lang="en-US" sz="2400" dirty="0" err="1" smtClean="0">
              <a:latin typeface="+mj-lt"/>
            </a:rPr>
            <a:t>Pengembangan</a:t>
          </a:r>
          <a:r>
            <a:rPr lang="en-US" sz="2400" dirty="0" smtClean="0">
              <a:latin typeface="+mj-lt"/>
            </a:rPr>
            <a:t> </a:t>
          </a:r>
          <a:r>
            <a:rPr lang="en-US" sz="2400" i="1" dirty="0" smtClean="0">
              <a:latin typeface="+mj-lt"/>
            </a:rPr>
            <a:t>E-Commerce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untuk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promosi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dan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pemasaran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desa</a:t>
          </a:r>
          <a:endParaRPr lang="en-US" sz="2400" dirty="0">
            <a:latin typeface="+mj-lt"/>
          </a:endParaRPr>
        </a:p>
      </dgm:t>
    </dgm:pt>
    <dgm:pt modelId="{47A1C8FE-212A-4EEE-829D-CCB1D853A0DD}" type="parTrans" cxnId="{AA605DF1-6A1C-4116-9715-53239C8CE091}">
      <dgm:prSet/>
      <dgm:spPr/>
      <dgm:t>
        <a:bodyPr/>
        <a:lstStyle/>
        <a:p>
          <a:endParaRPr lang="en-US"/>
        </a:p>
      </dgm:t>
    </dgm:pt>
    <dgm:pt modelId="{9A747DA4-3AF8-4360-BA77-B5D4034C255F}" type="sibTrans" cxnId="{AA605DF1-6A1C-4116-9715-53239C8CE091}">
      <dgm:prSet/>
      <dgm:spPr/>
      <dgm:t>
        <a:bodyPr/>
        <a:lstStyle/>
        <a:p>
          <a:endParaRPr lang="en-US"/>
        </a:p>
      </dgm:t>
    </dgm:pt>
    <dgm:pt modelId="{5F565C8C-866B-4656-AA37-B7A5ACF866F6}">
      <dgm:prSet phldrT="[Text]" custT="1"/>
      <dgm:spPr/>
      <dgm:t>
        <a:bodyPr/>
        <a:lstStyle/>
        <a:p>
          <a:r>
            <a:rPr lang="en-US" sz="2400" dirty="0" smtClean="0">
              <a:latin typeface="+mj-lt"/>
            </a:rPr>
            <a:t>Pembangunan outlet </a:t>
          </a:r>
          <a:r>
            <a:rPr lang="en-US" sz="2400" dirty="0" err="1" smtClean="0">
              <a:latin typeface="+mj-lt"/>
            </a:rPr>
            <a:t>hasil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usaha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BUMDesa</a:t>
          </a:r>
          <a:endParaRPr lang="en-US" sz="2400" dirty="0">
            <a:latin typeface="+mj-lt"/>
          </a:endParaRPr>
        </a:p>
      </dgm:t>
    </dgm:pt>
    <dgm:pt modelId="{4231289E-46B3-4D74-AB85-BD3B4E1C1DBC}" type="parTrans" cxnId="{8442E3B2-C4AE-4EE2-BF3C-0BF519F0F034}">
      <dgm:prSet/>
      <dgm:spPr/>
      <dgm:t>
        <a:bodyPr/>
        <a:lstStyle/>
        <a:p>
          <a:endParaRPr lang="en-US"/>
        </a:p>
      </dgm:t>
    </dgm:pt>
    <dgm:pt modelId="{4DF0F989-3EE1-434A-AFA2-1BFAADED8D4F}" type="sibTrans" cxnId="{8442E3B2-C4AE-4EE2-BF3C-0BF519F0F034}">
      <dgm:prSet/>
      <dgm:spPr/>
      <dgm:t>
        <a:bodyPr/>
        <a:lstStyle/>
        <a:p>
          <a:endParaRPr lang="en-US"/>
        </a:p>
      </dgm:t>
    </dgm:pt>
    <dgm:pt modelId="{62420756-B7AF-4694-B7DB-1345A0886A30}">
      <dgm:prSet phldrT="[Text]" custT="1"/>
      <dgm:spPr/>
      <dgm:t>
        <a:bodyPr/>
        <a:lstStyle/>
        <a:p>
          <a:r>
            <a:rPr lang="en-US" sz="2400" dirty="0" err="1" smtClean="0">
              <a:latin typeface="+mj-lt"/>
            </a:rPr>
            <a:t>Bantuan</a:t>
          </a:r>
          <a:r>
            <a:rPr lang="en-US" sz="2400" dirty="0" smtClean="0">
              <a:latin typeface="+mj-lt"/>
            </a:rPr>
            <a:t> modal </a:t>
          </a:r>
          <a:r>
            <a:rPr lang="en-US" sz="2400" dirty="0" err="1" smtClean="0">
              <a:latin typeface="+mj-lt"/>
            </a:rPr>
            <a:t>untuk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pengembangan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BUMDesa</a:t>
          </a:r>
          <a:endParaRPr lang="en-US" sz="2400" dirty="0">
            <a:latin typeface="+mj-lt"/>
          </a:endParaRPr>
        </a:p>
      </dgm:t>
    </dgm:pt>
    <dgm:pt modelId="{DDBDEE7E-2839-47B9-BEFF-B6907792B889}" type="parTrans" cxnId="{6BEFD540-DED2-4EA7-9B94-B361D00BADD6}">
      <dgm:prSet/>
      <dgm:spPr/>
      <dgm:t>
        <a:bodyPr/>
        <a:lstStyle/>
        <a:p>
          <a:endParaRPr lang="en-US"/>
        </a:p>
      </dgm:t>
    </dgm:pt>
    <dgm:pt modelId="{C212B3C7-F2EF-4BE5-BC80-F4F5433607D0}" type="sibTrans" cxnId="{6BEFD540-DED2-4EA7-9B94-B361D00BADD6}">
      <dgm:prSet/>
      <dgm:spPr/>
      <dgm:t>
        <a:bodyPr/>
        <a:lstStyle/>
        <a:p>
          <a:endParaRPr lang="en-US"/>
        </a:p>
      </dgm:t>
    </dgm:pt>
    <dgm:pt modelId="{C38F97A6-4B3E-463E-B7ED-927CEF6A95AC}">
      <dgm:prSet custT="1"/>
      <dgm:spPr/>
      <dgm:t>
        <a:bodyPr/>
        <a:lstStyle/>
        <a:p>
          <a:r>
            <a:rPr lang="en-US" sz="2200" dirty="0" err="1" smtClean="0">
              <a:latin typeface="+mj-lt"/>
            </a:rPr>
            <a:t>Memperkuat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Kelembagaan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BUMDesa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melalui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Pelatihan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kewirausahaan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masyarakat</a:t>
          </a:r>
          <a:r>
            <a:rPr lang="en-US" sz="2200" dirty="0" smtClean="0">
              <a:latin typeface="+mj-lt"/>
            </a:rPr>
            <a:t> </a:t>
          </a:r>
          <a:r>
            <a:rPr lang="en-US" sz="2200" dirty="0" err="1" smtClean="0">
              <a:latin typeface="+mj-lt"/>
            </a:rPr>
            <a:t>desa</a:t>
          </a:r>
          <a:endParaRPr lang="en-US" sz="2200" dirty="0">
            <a:latin typeface="+mj-lt"/>
          </a:endParaRPr>
        </a:p>
      </dgm:t>
    </dgm:pt>
    <dgm:pt modelId="{6E4E14B3-5F87-4C31-8B2B-4588E28FE527}" type="parTrans" cxnId="{49A3CC12-0864-42EE-AA7F-BAB9AD7DC716}">
      <dgm:prSet/>
      <dgm:spPr/>
      <dgm:t>
        <a:bodyPr/>
        <a:lstStyle/>
        <a:p>
          <a:endParaRPr lang="en-US"/>
        </a:p>
      </dgm:t>
    </dgm:pt>
    <dgm:pt modelId="{A443A6BC-99FF-485C-B5ED-DBB03B81A313}" type="sibTrans" cxnId="{49A3CC12-0864-42EE-AA7F-BAB9AD7DC716}">
      <dgm:prSet/>
      <dgm:spPr/>
      <dgm:t>
        <a:bodyPr/>
        <a:lstStyle/>
        <a:p>
          <a:endParaRPr lang="en-US"/>
        </a:p>
      </dgm:t>
    </dgm:pt>
    <dgm:pt modelId="{1645D26F-781C-42F6-B8FB-E60D96FF5D6A}">
      <dgm:prSet/>
      <dgm:spPr/>
      <dgm:t>
        <a:bodyPr/>
        <a:lstStyle/>
        <a:p>
          <a:r>
            <a:rPr lang="en-US" dirty="0" err="1" smtClean="0">
              <a:latin typeface="+mj-lt"/>
            </a:rPr>
            <a:t>Pemasaran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Produk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BUMDesa</a:t>
          </a:r>
          <a:r>
            <a:rPr lang="en-US" dirty="0" smtClean="0">
              <a:latin typeface="+mj-lt"/>
            </a:rPr>
            <a:t> di </a:t>
          </a:r>
          <a:r>
            <a:rPr lang="en-US" dirty="0" err="1" smtClean="0">
              <a:latin typeface="+mj-lt"/>
            </a:rPr>
            <a:t>Pasar</a:t>
          </a:r>
          <a:r>
            <a:rPr lang="en-US" dirty="0" smtClean="0">
              <a:latin typeface="+mj-lt"/>
            </a:rPr>
            <a:t> Modern, </a:t>
          </a:r>
          <a:r>
            <a:rPr lang="en-US" dirty="0" err="1" smtClean="0">
              <a:latin typeface="+mj-lt"/>
            </a:rPr>
            <a:t>seperti</a:t>
          </a:r>
          <a:r>
            <a:rPr lang="en-US" dirty="0" smtClean="0">
              <a:latin typeface="+mj-lt"/>
            </a:rPr>
            <a:t> Giant, </a:t>
          </a:r>
          <a:r>
            <a:rPr lang="en-US" dirty="0" err="1" smtClean="0">
              <a:latin typeface="+mj-lt"/>
            </a:rPr>
            <a:t>SevenEleven</a:t>
          </a:r>
          <a:r>
            <a:rPr lang="en-US" dirty="0" smtClean="0">
              <a:latin typeface="+mj-lt"/>
            </a:rPr>
            <a:t>, </a:t>
          </a:r>
          <a:r>
            <a:rPr lang="en-US" dirty="0" err="1" smtClean="0">
              <a:latin typeface="+mj-lt"/>
            </a:rPr>
            <a:t>Alfamart</a:t>
          </a:r>
          <a:r>
            <a:rPr lang="en-US" dirty="0" smtClean="0">
              <a:latin typeface="+mj-lt"/>
            </a:rPr>
            <a:t>, </a:t>
          </a:r>
          <a:r>
            <a:rPr lang="en-US" dirty="0" err="1" smtClean="0">
              <a:latin typeface="+mj-lt"/>
            </a:rPr>
            <a:t>Indomaret</a:t>
          </a:r>
          <a:r>
            <a:rPr lang="en-US" dirty="0" smtClean="0">
              <a:latin typeface="+mj-lt"/>
            </a:rPr>
            <a:t>, </a:t>
          </a:r>
          <a:r>
            <a:rPr lang="en-US" dirty="0" err="1" smtClean="0">
              <a:latin typeface="+mj-lt"/>
            </a:rPr>
            <a:t>dll</a:t>
          </a:r>
          <a:r>
            <a:rPr lang="en-US" dirty="0" smtClean="0">
              <a:latin typeface="+mj-lt"/>
            </a:rPr>
            <a:t>. </a:t>
          </a:r>
          <a:r>
            <a:rPr lang="en-US" dirty="0" err="1" smtClean="0">
              <a:latin typeface="+mj-lt"/>
            </a:rPr>
            <a:t>Selain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itu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Kemendesa</a:t>
          </a:r>
          <a:r>
            <a:rPr lang="en-US" dirty="0" smtClean="0">
              <a:latin typeface="+mj-lt"/>
            </a:rPr>
            <a:t> PDTT </a:t>
          </a:r>
          <a:r>
            <a:rPr lang="en-US" dirty="0" err="1" smtClean="0">
              <a:latin typeface="+mj-lt"/>
            </a:rPr>
            <a:t>juga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telah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menyewa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satu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lantai</a:t>
          </a:r>
          <a:r>
            <a:rPr lang="en-US" dirty="0" smtClean="0">
              <a:latin typeface="+mj-lt"/>
            </a:rPr>
            <a:t> di </a:t>
          </a:r>
          <a:r>
            <a:rPr lang="en-US" dirty="0" err="1" smtClean="0">
              <a:latin typeface="+mj-lt"/>
            </a:rPr>
            <a:t>Thamrin</a:t>
          </a:r>
          <a:r>
            <a:rPr lang="en-US" dirty="0" smtClean="0">
              <a:latin typeface="+mj-lt"/>
            </a:rPr>
            <a:t> City (TAMCY),  </a:t>
          </a:r>
          <a:r>
            <a:rPr lang="en-US" dirty="0" err="1" smtClean="0">
              <a:latin typeface="+mj-lt"/>
            </a:rPr>
            <a:t>untuk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pemasaran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produk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BUMDesa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tersebut</a:t>
          </a:r>
          <a:endParaRPr lang="en-US" dirty="0">
            <a:latin typeface="+mj-lt"/>
          </a:endParaRPr>
        </a:p>
      </dgm:t>
    </dgm:pt>
    <dgm:pt modelId="{34D3CBC1-80B7-4AE4-87A9-7266E10D4475}" type="parTrans" cxnId="{093ECFE4-B5EA-4FA5-AA7A-D2013721175F}">
      <dgm:prSet/>
      <dgm:spPr/>
      <dgm:t>
        <a:bodyPr/>
        <a:lstStyle/>
        <a:p>
          <a:endParaRPr lang="en-US"/>
        </a:p>
      </dgm:t>
    </dgm:pt>
    <dgm:pt modelId="{A9C76A1D-D4CA-4E4E-93AC-E7BF7FA4B54C}" type="sibTrans" cxnId="{093ECFE4-B5EA-4FA5-AA7A-D2013721175F}">
      <dgm:prSet/>
      <dgm:spPr/>
      <dgm:t>
        <a:bodyPr/>
        <a:lstStyle/>
        <a:p>
          <a:endParaRPr lang="en-US"/>
        </a:p>
      </dgm:t>
    </dgm:pt>
    <dgm:pt modelId="{5C52F6DB-BAB8-420F-A6F8-8B8227AF8CBD}" type="pres">
      <dgm:prSet presAssocID="{641340A6-9990-40FF-A9B8-389E18E24B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06511-CEF2-4B76-AF28-078855CC3BD7}" type="pres">
      <dgm:prSet presAssocID="{556636AD-2F83-49DE-8813-CB2CD229EC26}" presName="composite" presStyleCnt="0"/>
      <dgm:spPr/>
    </dgm:pt>
    <dgm:pt modelId="{6DB0ED74-3A37-48F0-91DA-36C095D1DFCD}" type="pres">
      <dgm:prSet presAssocID="{556636AD-2F83-49DE-8813-CB2CD229EC26}" presName="rect1" presStyleLbl="trAlignAcc1" presStyleIdx="0" presStyleCnt="5" custScaleX="83791" custLinFactNeighborX="-4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389B0-5E11-4ED8-B7B4-C887D183D2C2}" type="pres">
      <dgm:prSet presAssocID="{556636AD-2F83-49DE-8813-CB2CD229EC26}" presName="rect2" presStyleLbl="fgImgPlace1" presStyleIdx="0" presStyleCnt="5" custScaleX="86796" custScaleY="65600" custLinFactNeighborX="-11185" custLinFactNeighborY="103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4817C7-3D33-4FEE-8871-CC7E579328B0}" type="pres">
      <dgm:prSet presAssocID="{9A747DA4-3AF8-4360-BA77-B5D4034C255F}" presName="sibTrans" presStyleCnt="0"/>
      <dgm:spPr/>
    </dgm:pt>
    <dgm:pt modelId="{F381441D-EACA-4515-A137-F93828192F7F}" type="pres">
      <dgm:prSet presAssocID="{5F565C8C-866B-4656-AA37-B7A5ACF866F6}" presName="composite" presStyleCnt="0"/>
      <dgm:spPr/>
    </dgm:pt>
    <dgm:pt modelId="{61789059-B52F-41F7-9889-DE9945028835}" type="pres">
      <dgm:prSet presAssocID="{5F565C8C-866B-4656-AA37-B7A5ACF866F6}" presName="rect1" presStyleLbl="trAlignAcc1" presStyleIdx="1" presStyleCnt="5" custScaleX="81259" custLinFactNeighborX="-3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3CF49-6542-40FC-B618-5A4FFB9AECB4}" type="pres">
      <dgm:prSet presAssocID="{5F565C8C-866B-4656-AA37-B7A5ACF866F6}" presName="rect2" presStyleLbl="fgImgPlace1" presStyleIdx="1" presStyleCnt="5" custScaleX="87464" custScaleY="62631" custLinFactNeighborX="-15624" custLinFactNeighborY="110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46D084B-7180-4BE1-BDD2-F2246ADA9D1F}" type="pres">
      <dgm:prSet presAssocID="{4DF0F989-3EE1-434A-AFA2-1BFAADED8D4F}" presName="sibTrans" presStyleCnt="0"/>
      <dgm:spPr/>
    </dgm:pt>
    <dgm:pt modelId="{C82B3B7E-3A64-4114-A920-4C481281091B}" type="pres">
      <dgm:prSet presAssocID="{62420756-B7AF-4694-B7DB-1345A0886A30}" presName="composite" presStyleCnt="0"/>
      <dgm:spPr/>
    </dgm:pt>
    <dgm:pt modelId="{3713166A-C88B-433D-A673-655B7AE65A58}" type="pres">
      <dgm:prSet presAssocID="{62420756-B7AF-4694-B7DB-1345A0886A30}" presName="rect1" presStyleLbl="trAlignAcc1" presStyleIdx="2" presStyleCnt="5" custScaleX="82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9ECCF-707F-4EB2-AB42-68694DA92EE4}" type="pres">
      <dgm:prSet presAssocID="{62420756-B7AF-4694-B7DB-1345A0886A30}" presName="rect2" presStyleLbl="fgImgPlace1" presStyleIdx="2" presStyleCnt="5" custScaleX="77123" custScaleY="68615" custLinFactNeighborY="10179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28CBA24-F082-4B77-949B-BE51E057DF21}" type="pres">
      <dgm:prSet presAssocID="{C212B3C7-F2EF-4BE5-BC80-F4F5433607D0}" presName="sibTrans" presStyleCnt="0"/>
      <dgm:spPr/>
    </dgm:pt>
    <dgm:pt modelId="{6FCE5B7C-2786-429A-A4A6-A8014A42F6BB}" type="pres">
      <dgm:prSet presAssocID="{C38F97A6-4B3E-463E-B7ED-927CEF6A95AC}" presName="composite" presStyleCnt="0"/>
      <dgm:spPr/>
    </dgm:pt>
    <dgm:pt modelId="{8AC1DDD8-8B32-4F9D-9D3A-0606687C8FF5}" type="pres">
      <dgm:prSet presAssocID="{C38F97A6-4B3E-463E-B7ED-927CEF6A95AC}" presName="rect1" presStyleLbl="trAlignAcc1" presStyleIdx="3" presStyleCnt="5" custScaleX="85384" custLinFactNeighborX="-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BBF4E-39B6-4859-ADB2-7435AA8E2AB1}" type="pres">
      <dgm:prSet presAssocID="{C38F97A6-4B3E-463E-B7ED-927CEF6A95AC}" presName="rect2" presStyleLbl="fgImgPlace1" presStyleIdx="3" presStyleCnt="5" custScaleX="95707" custScaleY="66715" custLinFactNeighborY="11880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B68D694-D61F-45EA-99DF-8BCA9B9EBE7F}" type="pres">
      <dgm:prSet presAssocID="{A443A6BC-99FF-485C-B5ED-DBB03B81A313}" presName="sibTrans" presStyleCnt="0"/>
      <dgm:spPr/>
    </dgm:pt>
    <dgm:pt modelId="{5B7DD380-870C-4830-825A-2C766468E07B}" type="pres">
      <dgm:prSet presAssocID="{1645D26F-781C-42F6-B8FB-E60D96FF5D6A}" presName="composite" presStyleCnt="0"/>
      <dgm:spPr/>
    </dgm:pt>
    <dgm:pt modelId="{4808FD9B-621F-4E5D-BD91-15977E7EA80F}" type="pres">
      <dgm:prSet presAssocID="{1645D26F-781C-42F6-B8FB-E60D96FF5D6A}" presName="rect1" presStyleLbl="trAlignAcc1" presStyleIdx="4" presStyleCnt="5" custScaleX="158948" custLinFactNeighborX="16042" custLinFactNeighborY="-3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29032-15A4-4BD4-B1C3-2BFAC4D81095}" type="pres">
      <dgm:prSet presAssocID="{1645D26F-781C-42F6-B8FB-E60D96FF5D6A}" presName="rect2" presStyleLbl="fgImgPlace1" presStyleIdx="4" presStyleCnt="5" custScaleX="90163" custScaleY="83858" custLinFactNeighborX="-78520" custLinFactNeighborY="100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</dgm:ptLst>
  <dgm:cxnLst>
    <dgm:cxn modelId="{8442E3B2-C4AE-4EE2-BF3C-0BF519F0F034}" srcId="{641340A6-9990-40FF-A9B8-389E18E24BAA}" destId="{5F565C8C-866B-4656-AA37-B7A5ACF866F6}" srcOrd="1" destOrd="0" parTransId="{4231289E-46B3-4D74-AB85-BD3B4E1C1DBC}" sibTransId="{4DF0F989-3EE1-434A-AFA2-1BFAADED8D4F}"/>
    <dgm:cxn modelId="{093ECFE4-B5EA-4FA5-AA7A-D2013721175F}" srcId="{641340A6-9990-40FF-A9B8-389E18E24BAA}" destId="{1645D26F-781C-42F6-B8FB-E60D96FF5D6A}" srcOrd="4" destOrd="0" parTransId="{34D3CBC1-80B7-4AE4-87A9-7266E10D4475}" sibTransId="{A9C76A1D-D4CA-4E4E-93AC-E7BF7FA4B54C}"/>
    <dgm:cxn modelId="{DF528101-6C59-41BE-92F7-217E40AE5335}" type="presOf" srcId="{5F565C8C-866B-4656-AA37-B7A5ACF866F6}" destId="{61789059-B52F-41F7-9889-DE9945028835}" srcOrd="0" destOrd="0" presId="urn:microsoft.com/office/officeart/2008/layout/PictureStrips"/>
    <dgm:cxn modelId="{AA605DF1-6A1C-4116-9715-53239C8CE091}" srcId="{641340A6-9990-40FF-A9B8-389E18E24BAA}" destId="{556636AD-2F83-49DE-8813-CB2CD229EC26}" srcOrd="0" destOrd="0" parTransId="{47A1C8FE-212A-4EEE-829D-CCB1D853A0DD}" sibTransId="{9A747DA4-3AF8-4360-BA77-B5D4034C255F}"/>
    <dgm:cxn modelId="{C56B9419-714E-45A2-941B-7E5AA2A89028}" type="presOf" srcId="{556636AD-2F83-49DE-8813-CB2CD229EC26}" destId="{6DB0ED74-3A37-48F0-91DA-36C095D1DFCD}" srcOrd="0" destOrd="0" presId="urn:microsoft.com/office/officeart/2008/layout/PictureStrips"/>
    <dgm:cxn modelId="{0F498BBD-B5D6-4E51-AD60-6C7EA7384E23}" type="presOf" srcId="{1645D26F-781C-42F6-B8FB-E60D96FF5D6A}" destId="{4808FD9B-621F-4E5D-BD91-15977E7EA80F}" srcOrd="0" destOrd="0" presId="urn:microsoft.com/office/officeart/2008/layout/PictureStrips"/>
    <dgm:cxn modelId="{C375ABFF-7600-4704-B3F8-D27A3CB666ED}" type="presOf" srcId="{641340A6-9990-40FF-A9B8-389E18E24BAA}" destId="{5C52F6DB-BAB8-420F-A6F8-8B8227AF8CBD}" srcOrd="0" destOrd="0" presId="urn:microsoft.com/office/officeart/2008/layout/PictureStrips"/>
    <dgm:cxn modelId="{0D781D95-B7DE-45A7-A6F6-25BE2DC5EA87}" type="presOf" srcId="{62420756-B7AF-4694-B7DB-1345A0886A30}" destId="{3713166A-C88B-433D-A673-655B7AE65A58}" srcOrd="0" destOrd="0" presId="urn:microsoft.com/office/officeart/2008/layout/PictureStrips"/>
    <dgm:cxn modelId="{6BEFD540-DED2-4EA7-9B94-B361D00BADD6}" srcId="{641340A6-9990-40FF-A9B8-389E18E24BAA}" destId="{62420756-B7AF-4694-B7DB-1345A0886A30}" srcOrd="2" destOrd="0" parTransId="{DDBDEE7E-2839-47B9-BEFF-B6907792B889}" sibTransId="{C212B3C7-F2EF-4BE5-BC80-F4F5433607D0}"/>
    <dgm:cxn modelId="{49A3CC12-0864-42EE-AA7F-BAB9AD7DC716}" srcId="{641340A6-9990-40FF-A9B8-389E18E24BAA}" destId="{C38F97A6-4B3E-463E-B7ED-927CEF6A95AC}" srcOrd="3" destOrd="0" parTransId="{6E4E14B3-5F87-4C31-8B2B-4588E28FE527}" sibTransId="{A443A6BC-99FF-485C-B5ED-DBB03B81A313}"/>
    <dgm:cxn modelId="{5FA5ECB4-8860-42BF-9E4D-66A8034FCDA3}" type="presOf" srcId="{C38F97A6-4B3E-463E-B7ED-927CEF6A95AC}" destId="{8AC1DDD8-8B32-4F9D-9D3A-0606687C8FF5}" srcOrd="0" destOrd="0" presId="urn:microsoft.com/office/officeart/2008/layout/PictureStrips"/>
    <dgm:cxn modelId="{C2825FAB-56C5-4589-B086-21E121839293}" type="presParOf" srcId="{5C52F6DB-BAB8-420F-A6F8-8B8227AF8CBD}" destId="{AF106511-CEF2-4B76-AF28-078855CC3BD7}" srcOrd="0" destOrd="0" presId="urn:microsoft.com/office/officeart/2008/layout/PictureStrips"/>
    <dgm:cxn modelId="{969EF424-640E-415E-8D1F-259B5482320B}" type="presParOf" srcId="{AF106511-CEF2-4B76-AF28-078855CC3BD7}" destId="{6DB0ED74-3A37-48F0-91DA-36C095D1DFCD}" srcOrd="0" destOrd="0" presId="urn:microsoft.com/office/officeart/2008/layout/PictureStrips"/>
    <dgm:cxn modelId="{E0D7A301-C128-481D-B608-67E593B707A8}" type="presParOf" srcId="{AF106511-CEF2-4B76-AF28-078855CC3BD7}" destId="{128389B0-5E11-4ED8-B7B4-C887D183D2C2}" srcOrd="1" destOrd="0" presId="urn:microsoft.com/office/officeart/2008/layout/PictureStrips"/>
    <dgm:cxn modelId="{2AC3FE95-C075-475E-B372-B592980EF3C2}" type="presParOf" srcId="{5C52F6DB-BAB8-420F-A6F8-8B8227AF8CBD}" destId="{D44817C7-3D33-4FEE-8871-CC7E579328B0}" srcOrd="1" destOrd="0" presId="urn:microsoft.com/office/officeart/2008/layout/PictureStrips"/>
    <dgm:cxn modelId="{2BE26CA1-53CE-4810-B72B-B73ECA3173F3}" type="presParOf" srcId="{5C52F6DB-BAB8-420F-A6F8-8B8227AF8CBD}" destId="{F381441D-EACA-4515-A137-F93828192F7F}" srcOrd="2" destOrd="0" presId="urn:microsoft.com/office/officeart/2008/layout/PictureStrips"/>
    <dgm:cxn modelId="{8A7F061A-9394-4736-B5B3-71002D41B0BF}" type="presParOf" srcId="{F381441D-EACA-4515-A137-F93828192F7F}" destId="{61789059-B52F-41F7-9889-DE9945028835}" srcOrd="0" destOrd="0" presId="urn:microsoft.com/office/officeart/2008/layout/PictureStrips"/>
    <dgm:cxn modelId="{6F8C7458-014C-4B35-B185-124125063634}" type="presParOf" srcId="{F381441D-EACA-4515-A137-F93828192F7F}" destId="{DFB3CF49-6542-40FC-B618-5A4FFB9AECB4}" srcOrd="1" destOrd="0" presId="urn:microsoft.com/office/officeart/2008/layout/PictureStrips"/>
    <dgm:cxn modelId="{72A69D08-E235-4D3A-BCAE-8E0A157FDD0E}" type="presParOf" srcId="{5C52F6DB-BAB8-420F-A6F8-8B8227AF8CBD}" destId="{D46D084B-7180-4BE1-BDD2-F2246ADA9D1F}" srcOrd="3" destOrd="0" presId="urn:microsoft.com/office/officeart/2008/layout/PictureStrips"/>
    <dgm:cxn modelId="{BBB9BD63-B973-4938-80C9-714E273976E2}" type="presParOf" srcId="{5C52F6DB-BAB8-420F-A6F8-8B8227AF8CBD}" destId="{C82B3B7E-3A64-4114-A920-4C481281091B}" srcOrd="4" destOrd="0" presId="urn:microsoft.com/office/officeart/2008/layout/PictureStrips"/>
    <dgm:cxn modelId="{D11083B4-4FD9-4E56-98BE-8E4860EFA68D}" type="presParOf" srcId="{C82B3B7E-3A64-4114-A920-4C481281091B}" destId="{3713166A-C88B-433D-A673-655B7AE65A58}" srcOrd="0" destOrd="0" presId="urn:microsoft.com/office/officeart/2008/layout/PictureStrips"/>
    <dgm:cxn modelId="{8611CA1A-8641-4E8F-9857-00A693484635}" type="presParOf" srcId="{C82B3B7E-3A64-4114-A920-4C481281091B}" destId="{D829ECCF-707F-4EB2-AB42-68694DA92EE4}" srcOrd="1" destOrd="0" presId="urn:microsoft.com/office/officeart/2008/layout/PictureStrips"/>
    <dgm:cxn modelId="{FC94409D-BAF1-48AA-8FA9-3BFE968BBEF8}" type="presParOf" srcId="{5C52F6DB-BAB8-420F-A6F8-8B8227AF8CBD}" destId="{328CBA24-F082-4B77-949B-BE51E057DF21}" srcOrd="5" destOrd="0" presId="urn:microsoft.com/office/officeart/2008/layout/PictureStrips"/>
    <dgm:cxn modelId="{794BC528-C81E-435D-BE19-5106E12BB5F6}" type="presParOf" srcId="{5C52F6DB-BAB8-420F-A6F8-8B8227AF8CBD}" destId="{6FCE5B7C-2786-429A-A4A6-A8014A42F6BB}" srcOrd="6" destOrd="0" presId="urn:microsoft.com/office/officeart/2008/layout/PictureStrips"/>
    <dgm:cxn modelId="{A768963A-C95B-49BC-BA3D-BD1ACC6C554F}" type="presParOf" srcId="{6FCE5B7C-2786-429A-A4A6-A8014A42F6BB}" destId="{8AC1DDD8-8B32-4F9D-9D3A-0606687C8FF5}" srcOrd="0" destOrd="0" presId="urn:microsoft.com/office/officeart/2008/layout/PictureStrips"/>
    <dgm:cxn modelId="{B97E7972-D853-47D3-8CF5-CFC602AEC24E}" type="presParOf" srcId="{6FCE5B7C-2786-429A-A4A6-A8014A42F6BB}" destId="{92ABBF4E-39B6-4859-ADB2-7435AA8E2AB1}" srcOrd="1" destOrd="0" presId="urn:microsoft.com/office/officeart/2008/layout/PictureStrips"/>
    <dgm:cxn modelId="{AC455856-C0F8-4F48-B586-E23EEEA05DED}" type="presParOf" srcId="{5C52F6DB-BAB8-420F-A6F8-8B8227AF8CBD}" destId="{1B68D694-D61F-45EA-99DF-8BCA9B9EBE7F}" srcOrd="7" destOrd="0" presId="urn:microsoft.com/office/officeart/2008/layout/PictureStrips"/>
    <dgm:cxn modelId="{A3E0859B-FB90-47FC-ABFC-85ECC6842631}" type="presParOf" srcId="{5C52F6DB-BAB8-420F-A6F8-8B8227AF8CBD}" destId="{5B7DD380-870C-4830-825A-2C766468E07B}" srcOrd="8" destOrd="0" presId="urn:microsoft.com/office/officeart/2008/layout/PictureStrips"/>
    <dgm:cxn modelId="{FA929982-9F3F-4262-B15E-ACB33984C97B}" type="presParOf" srcId="{5B7DD380-870C-4830-825A-2C766468E07B}" destId="{4808FD9B-621F-4E5D-BD91-15977E7EA80F}" srcOrd="0" destOrd="0" presId="urn:microsoft.com/office/officeart/2008/layout/PictureStrips"/>
    <dgm:cxn modelId="{AB5553AC-1285-4E1F-9BFB-F5F0594EF824}" type="presParOf" srcId="{5B7DD380-870C-4830-825A-2C766468E07B}" destId="{9F229032-15A4-4BD4-B1C3-2BFAC4D8109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B5254-5501-9846-AEDA-CBBD5C57B120}">
      <dsp:nvSpPr>
        <dsp:cNvPr id="0" name=""/>
        <dsp:cNvSpPr/>
      </dsp:nvSpPr>
      <dsp:spPr>
        <a:xfrm>
          <a:off x="0" y="317913"/>
          <a:ext cx="1042358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24B03-96A2-1041-A80C-DB9ECE3F56DC}">
      <dsp:nvSpPr>
        <dsp:cNvPr id="0" name=""/>
        <dsp:cNvSpPr/>
      </dsp:nvSpPr>
      <dsp:spPr>
        <a:xfrm>
          <a:off x="496240" y="37473"/>
          <a:ext cx="992479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791" tIns="0" rIns="27579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memperkuat kapasitas masyarakat untuk turut mengawasi berjalannya usaha dari BUMDes</a:t>
          </a:r>
          <a:r>
            <a:rPr lang="en-US" sz="1800" kern="1200" dirty="0" smtClean="0">
              <a:latin typeface="+mj-lt"/>
            </a:rPr>
            <a:t>a</a:t>
          </a:r>
          <a:endParaRPr lang="en-US" sz="1800" kern="1200" dirty="0">
            <a:latin typeface="+mj-lt"/>
            <a:cs typeface="Cambria"/>
          </a:endParaRPr>
        </a:p>
      </dsp:txBody>
      <dsp:txXfrm>
        <a:off x="523620" y="64853"/>
        <a:ext cx="9870034" cy="506120"/>
      </dsp:txXfrm>
    </dsp:sp>
    <dsp:sp modelId="{E315A4ED-6CE6-2A42-AE6A-3DAA450FC1BE}">
      <dsp:nvSpPr>
        <dsp:cNvPr id="0" name=""/>
        <dsp:cNvSpPr/>
      </dsp:nvSpPr>
      <dsp:spPr>
        <a:xfrm>
          <a:off x="0" y="1179753"/>
          <a:ext cx="1042358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F75FE-A605-5243-8F34-77E0FF8EC655}">
      <dsp:nvSpPr>
        <dsp:cNvPr id="0" name=""/>
        <dsp:cNvSpPr/>
      </dsp:nvSpPr>
      <dsp:spPr>
        <a:xfrm>
          <a:off x="496240" y="899313"/>
          <a:ext cx="992479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791" tIns="0" rIns="27579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struktur organisasi BUMDes</a:t>
          </a:r>
          <a:r>
            <a:rPr lang="en-US" sz="1800" kern="1200" dirty="0" smtClean="0">
              <a:latin typeface="+mj-lt"/>
            </a:rPr>
            <a:t>a </a:t>
          </a:r>
          <a:r>
            <a:rPr lang="id-ID" sz="1800" kern="1200" dirty="0" smtClean="0">
              <a:latin typeface="+mj-lt"/>
            </a:rPr>
            <a:t>yang menunjukan peranan kuat dan peran pemerintah desa harus dikurangi namun tetap memperhatikan penasihat  dijabat secara Ex-officio oleh Kades</a:t>
          </a:r>
          <a:endParaRPr lang="en-US" sz="1800" kern="1200" dirty="0">
            <a:latin typeface="+mj-lt"/>
            <a:cs typeface="Cambria"/>
          </a:endParaRPr>
        </a:p>
      </dsp:txBody>
      <dsp:txXfrm>
        <a:off x="523620" y="926693"/>
        <a:ext cx="9870034" cy="506120"/>
      </dsp:txXfrm>
    </dsp:sp>
    <dsp:sp modelId="{AA8C8822-BFF7-9C4E-A305-30A4FA210BF9}">
      <dsp:nvSpPr>
        <dsp:cNvPr id="0" name=""/>
        <dsp:cNvSpPr/>
      </dsp:nvSpPr>
      <dsp:spPr>
        <a:xfrm>
          <a:off x="0" y="2041593"/>
          <a:ext cx="1042358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310F0-7D8B-4948-BC97-CCBEE2E9CDFB}">
      <dsp:nvSpPr>
        <dsp:cNvPr id="0" name=""/>
        <dsp:cNvSpPr/>
      </dsp:nvSpPr>
      <dsp:spPr>
        <a:xfrm>
          <a:off x="496240" y="1761153"/>
          <a:ext cx="992479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791" tIns="0" rIns="27579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smtClean="0">
              <a:latin typeface="+mj-lt"/>
            </a:rPr>
            <a:t>kegiatan </a:t>
          </a:r>
          <a:r>
            <a:rPr lang="id-ID" sz="1800" kern="1200" dirty="0" smtClean="0">
              <a:latin typeface="+mj-lt"/>
            </a:rPr>
            <a:t>ekonomi harus mengakar dengan kondisi sosial masyarakat desa</a:t>
          </a:r>
          <a:endParaRPr lang="en-US" sz="1800" kern="1200" dirty="0">
            <a:latin typeface="+mj-lt"/>
            <a:cs typeface="Cambria"/>
          </a:endParaRPr>
        </a:p>
      </dsp:txBody>
      <dsp:txXfrm>
        <a:off x="523620" y="1788533"/>
        <a:ext cx="9870034" cy="506120"/>
      </dsp:txXfrm>
    </dsp:sp>
    <dsp:sp modelId="{469CC427-A94D-A546-80B9-92975011E380}">
      <dsp:nvSpPr>
        <dsp:cNvPr id="0" name=""/>
        <dsp:cNvSpPr/>
      </dsp:nvSpPr>
      <dsp:spPr>
        <a:xfrm>
          <a:off x="0" y="2903433"/>
          <a:ext cx="1042358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F47AF-CBCB-7C47-AB41-E57276D27449}">
      <dsp:nvSpPr>
        <dsp:cNvPr id="0" name=""/>
        <dsp:cNvSpPr/>
      </dsp:nvSpPr>
      <dsp:spPr>
        <a:xfrm>
          <a:off x="496240" y="2622993"/>
          <a:ext cx="992479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791" tIns="0" rIns="27579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kegiatan ekonomi sesuai dengan potensi dan aset yang dimiliki desa</a:t>
          </a:r>
          <a:endParaRPr lang="en-US" sz="1800" kern="1200" dirty="0">
            <a:latin typeface="+mj-lt"/>
            <a:cs typeface="Cambria"/>
          </a:endParaRPr>
        </a:p>
      </dsp:txBody>
      <dsp:txXfrm>
        <a:off x="523620" y="2650373"/>
        <a:ext cx="9870034" cy="506120"/>
      </dsp:txXfrm>
    </dsp:sp>
    <dsp:sp modelId="{33995E06-67C6-E74E-8D3A-F7B3DF1C493B}">
      <dsp:nvSpPr>
        <dsp:cNvPr id="0" name=""/>
        <dsp:cNvSpPr/>
      </dsp:nvSpPr>
      <dsp:spPr>
        <a:xfrm>
          <a:off x="0" y="3765273"/>
          <a:ext cx="1042358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6B2F3-89F6-504A-B8B5-F9D852C06810}">
      <dsp:nvSpPr>
        <dsp:cNvPr id="0" name=""/>
        <dsp:cNvSpPr/>
      </dsp:nvSpPr>
      <dsp:spPr>
        <a:xfrm>
          <a:off x="496240" y="3484833"/>
          <a:ext cx="992479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791" tIns="0" rIns="27579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j-lt"/>
            </a:rPr>
            <a:t>pendistribusian manfaat BUMDesa harus dilakukan secara adil, jelas dan transparan dan modern</a:t>
          </a:r>
          <a:endParaRPr lang="en-US" sz="1800" kern="1200" dirty="0">
            <a:latin typeface="+mj-lt"/>
            <a:cs typeface="Cambria"/>
          </a:endParaRPr>
        </a:p>
      </dsp:txBody>
      <dsp:txXfrm>
        <a:off x="523620" y="3512213"/>
        <a:ext cx="9870034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E7521-C5F8-4102-AC7D-A94599F236A0}">
      <dsp:nvSpPr>
        <dsp:cNvPr id="0" name=""/>
        <dsp:cNvSpPr/>
      </dsp:nvSpPr>
      <dsp:spPr>
        <a:xfrm rot="5400000">
          <a:off x="-153174" y="154757"/>
          <a:ext cx="1021160" cy="7148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Cambria" pitchFamily="18" charset="0"/>
            </a:rPr>
            <a:t>1</a:t>
          </a:r>
          <a:endParaRPr lang="id-ID" sz="2000" kern="1200" dirty="0">
            <a:latin typeface="Cambria" pitchFamily="18" charset="0"/>
          </a:endParaRPr>
        </a:p>
      </dsp:txBody>
      <dsp:txXfrm rot="-5400000">
        <a:off x="0" y="358989"/>
        <a:ext cx="714812" cy="306348"/>
      </dsp:txXfrm>
    </dsp:sp>
    <dsp:sp modelId="{22B34377-E050-4628-B931-DAD702383823}">
      <dsp:nvSpPr>
        <dsp:cNvPr id="0" name=""/>
        <dsp:cNvSpPr/>
      </dsp:nvSpPr>
      <dsp:spPr>
        <a:xfrm rot="5400000">
          <a:off x="4447763" y="-3731367"/>
          <a:ext cx="663754" cy="8129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mbria" pitchFamily="18" charset="0"/>
            </a:rPr>
            <a:t>Iklim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berusaha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belum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kondusif</a:t>
          </a:r>
          <a:r>
            <a:rPr lang="en-US" sz="2400" kern="1200" dirty="0" smtClean="0">
              <a:latin typeface="Cambria" pitchFamily="18" charset="0"/>
            </a:rPr>
            <a:t> (</a:t>
          </a:r>
          <a:r>
            <a:rPr lang="en-US" sz="2400" i="1" kern="1200" dirty="0" smtClean="0">
              <a:latin typeface="Cambria" pitchFamily="18" charset="0"/>
            </a:rPr>
            <a:t>unfair business practices</a:t>
          </a:r>
          <a:r>
            <a:rPr lang="en-US" sz="2400" kern="1200" dirty="0" smtClean="0">
              <a:latin typeface="Cambria" pitchFamily="18" charset="0"/>
            </a:rPr>
            <a:t>)</a:t>
          </a:r>
          <a:endParaRPr lang="id-ID" sz="2400" kern="1200" dirty="0">
            <a:latin typeface="Cambria" pitchFamily="18" charset="0"/>
          </a:endParaRPr>
        </a:p>
      </dsp:txBody>
      <dsp:txXfrm rot="-5400000">
        <a:off x="714812" y="33986"/>
        <a:ext cx="8097254" cy="598950"/>
      </dsp:txXfrm>
    </dsp:sp>
    <dsp:sp modelId="{AC969446-5DB0-4640-9AB9-F35DD21E892A}">
      <dsp:nvSpPr>
        <dsp:cNvPr id="0" name=""/>
        <dsp:cNvSpPr/>
      </dsp:nvSpPr>
      <dsp:spPr>
        <a:xfrm rot="5400000">
          <a:off x="-153174" y="1057953"/>
          <a:ext cx="1021160" cy="7148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Cambria" pitchFamily="18" charset="0"/>
            </a:rPr>
            <a:t>2</a:t>
          </a:r>
          <a:endParaRPr lang="id-ID" sz="2000" kern="1200" dirty="0">
            <a:latin typeface="Cambria" pitchFamily="18" charset="0"/>
          </a:endParaRPr>
        </a:p>
      </dsp:txBody>
      <dsp:txXfrm rot="-5400000">
        <a:off x="0" y="1262185"/>
        <a:ext cx="714812" cy="306348"/>
      </dsp:txXfrm>
    </dsp:sp>
    <dsp:sp modelId="{60977BCC-1258-451B-B381-F7BF925563D8}">
      <dsp:nvSpPr>
        <dsp:cNvPr id="0" name=""/>
        <dsp:cNvSpPr/>
      </dsp:nvSpPr>
      <dsp:spPr>
        <a:xfrm rot="5400000">
          <a:off x="4447763" y="-2828171"/>
          <a:ext cx="663754" cy="8129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mbria" pitchFamily="18" charset="0"/>
            </a:rPr>
            <a:t>Keterbatasan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informasi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dan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akses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pasar</a:t>
          </a:r>
          <a:endParaRPr lang="id-ID" sz="2400" kern="1200" dirty="0">
            <a:latin typeface="Cambria" pitchFamily="18" charset="0"/>
          </a:endParaRPr>
        </a:p>
      </dsp:txBody>
      <dsp:txXfrm rot="-5400000">
        <a:off x="714812" y="937182"/>
        <a:ext cx="8097254" cy="598950"/>
      </dsp:txXfrm>
    </dsp:sp>
    <dsp:sp modelId="{A72FC110-AC96-416C-8C1F-D7A0FD98BA92}">
      <dsp:nvSpPr>
        <dsp:cNvPr id="0" name=""/>
        <dsp:cNvSpPr/>
      </dsp:nvSpPr>
      <dsp:spPr>
        <a:xfrm rot="5400000">
          <a:off x="-153174" y="1961149"/>
          <a:ext cx="1021160" cy="7148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Cambria" pitchFamily="18" charset="0"/>
            </a:rPr>
            <a:t>3</a:t>
          </a:r>
          <a:endParaRPr lang="id-ID" sz="2000" kern="1200" dirty="0">
            <a:latin typeface="Cambria" pitchFamily="18" charset="0"/>
          </a:endParaRPr>
        </a:p>
      </dsp:txBody>
      <dsp:txXfrm rot="-5400000">
        <a:off x="0" y="2165381"/>
        <a:ext cx="714812" cy="306348"/>
      </dsp:txXfrm>
    </dsp:sp>
    <dsp:sp modelId="{C8042A7E-842C-4989-8F32-689347FC66F0}">
      <dsp:nvSpPr>
        <dsp:cNvPr id="0" name=""/>
        <dsp:cNvSpPr/>
      </dsp:nvSpPr>
      <dsp:spPr>
        <a:xfrm rot="5400000">
          <a:off x="4447763" y="-1924975"/>
          <a:ext cx="663754" cy="8129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Cambria" pitchFamily="18" charset="0"/>
            </a:rPr>
            <a:t>Rendahnya produktivitas (teknologi rendah)</a:t>
          </a:r>
          <a:endParaRPr lang="id-ID" sz="2400" kern="1200">
            <a:latin typeface="Cambria" pitchFamily="18" charset="0"/>
          </a:endParaRPr>
        </a:p>
      </dsp:txBody>
      <dsp:txXfrm rot="-5400000">
        <a:off x="714812" y="1840378"/>
        <a:ext cx="8097254" cy="598950"/>
      </dsp:txXfrm>
    </dsp:sp>
    <dsp:sp modelId="{5648E8B9-9BEF-4819-A3C8-9091E8F53643}">
      <dsp:nvSpPr>
        <dsp:cNvPr id="0" name=""/>
        <dsp:cNvSpPr/>
      </dsp:nvSpPr>
      <dsp:spPr>
        <a:xfrm rot="5400000">
          <a:off x="-153174" y="2864345"/>
          <a:ext cx="1021160" cy="7148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Cambria" pitchFamily="18" charset="0"/>
            </a:rPr>
            <a:t>4</a:t>
          </a:r>
          <a:endParaRPr lang="id-ID" sz="2000" kern="1200" dirty="0">
            <a:latin typeface="Cambria" pitchFamily="18" charset="0"/>
          </a:endParaRPr>
        </a:p>
      </dsp:txBody>
      <dsp:txXfrm rot="-5400000">
        <a:off x="0" y="3068577"/>
        <a:ext cx="714812" cy="306348"/>
      </dsp:txXfrm>
    </dsp:sp>
    <dsp:sp modelId="{85EB5E36-99D8-4872-8D41-B637981BB471}">
      <dsp:nvSpPr>
        <dsp:cNvPr id="0" name=""/>
        <dsp:cNvSpPr/>
      </dsp:nvSpPr>
      <dsp:spPr>
        <a:xfrm rot="5400000">
          <a:off x="4447763" y="-1021779"/>
          <a:ext cx="663754" cy="8129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mbria" pitchFamily="18" charset="0"/>
            </a:rPr>
            <a:t>Keterbatasan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permodalan</a:t>
          </a:r>
          <a:endParaRPr lang="id-ID" sz="2400" kern="1200" dirty="0">
            <a:latin typeface="Cambria" pitchFamily="18" charset="0"/>
          </a:endParaRPr>
        </a:p>
      </dsp:txBody>
      <dsp:txXfrm rot="-5400000">
        <a:off x="714812" y="2743574"/>
        <a:ext cx="8097254" cy="598950"/>
      </dsp:txXfrm>
    </dsp:sp>
    <dsp:sp modelId="{24738120-65E1-4678-B865-4F37FA37064D}">
      <dsp:nvSpPr>
        <dsp:cNvPr id="0" name=""/>
        <dsp:cNvSpPr/>
      </dsp:nvSpPr>
      <dsp:spPr>
        <a:xfrm rot="5400000">
          <a:off x="-153174" y="3767542"/>
          <a:ext cx="1021160" cy="71481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Cambria" pitchFamily="18" charset="0"/>
            </a:rPr>
            <a:t>5</a:t>
          </a:r>
          <a:endParaRPr lang="id-ID" sz="2000" kern="1200" dirty="0">
            <a:latin typeface="Cambria" pitchFamily="18" charset="0"/>
          </a:endParaRPr>
        </a:p>
      </dsp:txBody>
      <dsp:txXfrm rot="-5400000">
        <a:off x="0" y="3971774"/>
        <a:ext cx="714812" cy="306348"/>
      </dsp:txXfrm>
    </dsp:sp>
    <dsp:sp modelId="{7E4069B6-78CD-44DF-ACEC-8939D5175451}">
      <dsp:nvSpPr>
        <dsp:cNvPr id="0" name=""/>
        <dsp:cNvSpPr/>
      </dsp:nvSpPr>
      <dsp:spPr>
        <a:xfrm rot="5400000">
          <a:off x="4447763" y="-118582"/>
          <a:ext cx="663754" cy="8129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Cambria" pitchFamily="18" charset="0"/>
            </a:rPr>
            <a:t>Rendahnya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jiwa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dan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semangat</a:t>
          </a:r>
          <a:r>
            <a:rPr lang="en-US" sz="2400" kern="1200" dirty="0" smtClean="0">
              <a:latin typeface="Cambria" pitchFamily="18" charset="0"/>
            </a:rPr>
            <a:t> </a:t>
          </a:r>
          <a:r>
            <a:rPr lang="en-US" sz="2400" kern="1200" dirty="0" err="1" smtClean="0">
              <a:latin typeface="Cambria" pitchFamily="18" charset="0"/>
            </a:rPr>
            <a:t>kewirausahaan</a:t>
          </a:r>
          <a:endParaRPr lang="id-ID" sz="2400" kern="1200" dirty="0">
            <a:latin typeface="Cambria" pitchFamily="18" charset="0"/>
          </a:endParaRPr>
        </a:p>
      </dsp:txBody>
      <dsp:txXfrm rot="-5400000">
        <a:off x="714812" y="3646771"/>
        <a:ext cx="8097254" cy="59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407410-16A5-D242-902A-7BC766D7D0D2}" type="datetimeFigureOut">
              <a:rPr lang="en-US"/>
              <a:pPr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62BDA3-38F5-DB40-967C-A15BD47983F1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4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80345-9773-274B-89DF-8855E5611B45}" type="datetimeFigureOut">
              <a:rPr lang="en-US"/>
              <a:pPr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9F1A74-4024-F047-9E43-1682285318C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6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F1A74-4024-F047-9E43-1682285318CD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DC99B-00DB-4F99-857C-D2B28D08FBF3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749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371603"/>
            <a:ext cx="10462075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3505200"/>
            <a:ext cx="853217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1E69-DB47-6748-B1C1-654E41CD9457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162" y="3398520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9B49-755F-5949-B372-D8F30D221C6E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600"/>
            <a:ext cx="2742486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802431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4DBE-3A7C-694D-A8A2-0B1E2BE1B650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AC89-17FC-6243-8F93-ABB767ABC4C4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362201"/>
            <a:ext cx="10360501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4626867"/>
            <a:ext cx="1036050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C242-9CB5-4842-AE30-4FC386231153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106" y="4599432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ECE6-3858-0F44-A787-310822914BD0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89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7121-BD11-7C43-AB2C-6AB58AB58256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0362" y="4045691"/>
            <a:ext cx="4709160" cy="10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CB3F-3A20-4F41-AD65-912560F02171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A554-82F4-7542-8645-BA59404483E4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080"/>
            <a:ext cx="285218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368" y="792080"/>
            <a:ext cx="7618016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2130555"/>
            <a:ext cx="285218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9B45-188A-334E-AACF-4B152A18A30F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1188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480"/>
            <a:ext cx="2856163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490" y="838203"/>
            <a:ext cx="787047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133600"/>
            <a:ext cx="285218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01B7-5FCE-154A-AA35-AFD65AAE0AE1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88825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825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18288"/>
            <a:ext cx="385979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DDAFE68-4EF5-F248-802D-61CCA29DE345}" type="datetime1">
              <a:rPr lang="en-US" smtClean="0"/>
              <a:pPr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0810" y="18288"/>
            <a:ext cx="548497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354" y="18288"/>
            <a:ext cx="142203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0EA87A-D3A8-ED49-B253-3B097215C4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14162" y="5632373"/>
            <a:ext cx="104620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173" y="1455079"/>
            <a:ext cx="10462075" cy="1927225"/>
          </a:xfrm>
        </p:spPr>
        <p:txBody>
          <a:bodyPr/>
          <a:lstStyle/>
          <a:p>
            <a:pPr algn="ctr"/>
            <a:r>
              <a:rPr lang="en-US" sz="2500" b="1" dirty="0" smtClean="0"/>
              <a:t>MENGGERAKKAN EKONOMI DESA MELALUI BADAN USAHA MILIK</a:t>
            </a:r>
            <a:r>
              <a:rPr lang="en-US" sz="2500" b="1" dirty="0"/>
              <a:t> </a:t>
            </a:r>
            <a:r>
              <a:rPr lang="en-US" sz="2500" b="1" dirty="0" smtClean="0"/>
              <a:t>DESA SECARA BERKELANJUTAN</a:t>
            </a:r>
            <a:endParaRPr lang="en-US" sz="25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160" y="3588394"/>
            <a:ext cx="10606784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1400" dirty="0" err="1" smtClean="0">
                <a:latin typeface="Cambria"/>
                <a:cs typeface="Cambria"/>
              </a:rPr>
              <a:t>oleh</a:t>
            </a:r>
            <a:r>
              <a:rPr lang="en-US" sz="1400" dirty="0" smtClean="0">
                <a:latin typeface="Cambria"/>
                <a:cs typeface="Cambria"/>
              </a:rPr>
              <a:t> :</a:t>
            </a:r>
          </a:p>
          <a:p>
            <a:pPr algn="ctr"/>
            <a:r>
              <a:rPr lang="id-ID" sz="1800" b="1" dirty="0" smtClean="0">
                <a:latin typeface="Cambria"/>
                <a:cs typeface="Cambria"/>
              </a:rPr>
              <a:t>Dr (Cand). Mulyadin Malik, M.Si</a:t>
            </a:r>
            <a:endParaRPr lang="en-US" sz="1800" b="1" dirty="0">
              <a:latin typeface="Cambria"/>
              <a:cs typeface="Cambria"/>
            </a:endParaRPr>
          </a:p>
          <a:p>
            <a:pPr algn="ctr"/>
            <a:r>
              <a:rPr lang="id-ID" sz="1800" b="1" dirty="0" smtClean="0">
                <a:latin typeface="Cambria"/>
                <a:cs typeface="Cambria"/>
              </a:rPr>
              <a:t>Direktorat Pengembangan Usaha Ekonomi Desa</a:t>
            </a:r>
          </a:p>
          <a:p>
            <a:pPr algn="ctr"/>
            <a:r>
              <a:rPr lang="id-ID" sz="1800" b="1" dirty="0" smtClean="0">
                <a:latin typeface="Cambria"/>
                <a:cs typeface="Cambria"/>
              </a:rPr>
              <a:t>Kemendes, PDT dan Transmigrasi</a:t>
            </a:r>
          </a:p>
          <a:p>
            <a:pPr algn="ctr"/>
            <a:endParaRPr lang="en-US" sz="1800" b="1" dirty="0">
              <a:latin typeface="Cambria"/>
              <a:cs typeface="Cambria"/>
            </a:endParaRPr>
          </a:p>
          <a:p>
            <a:pPr algn="ctr"/>
            <a:r>
              <a:rPr lang="en-US" sz="1800" b="1" dirty="0" err="1">
                <a:latin typeface="Cambria"/>
                <a:cs typeface="Cambria"/>
              </a:rPr>
              <a:t>D</a:t>
            </a:r>
            <a:r>
              <a:rPr lang="en-US" sz="1800" b="1" dirty="0" err="1" smtClean="0">
                <a:latin typeface="Cambria"/>
                <a:cs typeface="Cambria"/>
              </a:rPr>
              <a:t>isampaikan</a:t>
            </a:r>
            <a:r>
              <a:rPr lang="en-US" sz="1800" b="1" dirty="0" smtClean="0">
                <a:latin typeface="Cambria"/>
                <a:cs typeface="Cambria"/>
              </a:rPr>
              <a:t> </a:t>
            </a:r>
            <a:r>
              <a:rPr lang="en-US" sz="1800" b="1" dirty="0" err="1" smtClean="0">
                <a:latin typeface="Cambria"/>
                <a:cs typeface="Cambria"/>
              </a:rPr>
              <a:t>pada</a:t>
            </a:r>
            <a:r>
              <a:rPr lang="en-US" sz="1800" b="1" dirty="0" smtClean="0">
                <a:latin typeface="Cambria"/>
                <a:cs typeface="Cambria"/>
              </a:rPr>
              <a:t> </a:t>
            </a:r>
            <a:r>
              <a:rPr lang="en-US" sz="1800" b="1" dirty="0" err="1" smtClean="0">
                <a:latin typeface="Cambria"/>
                <a:cs typeface="Cambria"/>
              </a:rPr>
              <a:t>Kegiatan</a:t>
            </a:r>
            <a:r>
              <a:rPr lang="en-US" sz="1800" b="1" dirty="0">
                <a:latin typeface="Cambria"/>
                <a:cs typeface="Cambria"/>
              </a:rPr>
              <a:t> </a:t>
            </a:r>
            <a:r>
              <a:rPr lang="en-US" sz="1800" b="1" dirty="0" smtClean="0">
                <a:latin typeface="Cambria"/>
                <a:cs typeface="Cambria"/>
              </a:rPr>
              <a:t>PATTIRO:</a:t>
            </a:r>
          </a:p>
          <a:p>
            <a:pPr algn="ctr"/>
            <a:r>
              <a:rPr lang="en-US" sz="1800" b="1" dirty="0" smtClean="0">
                <a:latin typeface="Cambria"/>
                <a:cs typeface="Cambria"/>
              </a:rPr>
              <a:t> ”</a:t>
            </a:r>
            <a:r>
              <a:rPr lang="en-US" sz="1800" b="1" dirty="0" err="1" smtClean="0">
                <a:latin typeface="Cambria"/>
                <a:cs typeface="Cambria"/>
              </a:rPr>
              <a:t>Launcing</a:t>
            </a:r>
            <a:r>
              <a:rPr lang="en-US" sz="1800" b="1" dirty="0" smtClean="0">
                <a:latin typeface="Cambria"/>
                <a:cs typeface="Cambria"/>
              </a:rPr>
              <a:t> Portal </a:t>
            </a:r>
            <a:r>
              <a:rPr lang="en-US" sz="1800" b="1" dirty="0" err="1" smtClean="0">
                <a:latin typeface="Cambria"/>
                <a:cs typeface="Cambria"/>
              </a:rPr>
              <a:t>Terpadu</a:t>
            </a:r>
            <a:r>
              <a:rPr lang="en-US" sz="1800" b="1" dirty="0" smtClean="0">
                <a:latin typeface="Cambria"/>
                <a:cs typeface="Cambria"/>
              </a:rPr>
              <a:t> </a:t>
            </a:r>
            <a:r>
              <a:rPr lang="en-US" sz="1800" b="1" dirty="0" err="1" smtClean="0">
                <a:latin typeface="Cambria"/>
                <a:cs typeface="Cambria"/>
              </a:rPr>
              <a:t>Kedesa.ID</a:t>
            </a:r>
            <a:r>
              <a:rPr lang="en-US" sz="1800" b="1" dirty="0" smtClean="0">
                <a:latin typeface="Cambria"/>
                <a:cs typeface="Cambria"/>
              </a:rPr>
              <a:t> </a:t>
            </a:r>
            <a:r>
              <a:rPr lang="en-US" sz="1800" b="1" dirty="0" err="1" smtClean="0">
                <a:latin typeface="Cambria"/>
                <a:cs typeface="Cambria"/>
              </a:rPr>
              <a:t>dan</a:t>
            </a:r>
            <a:r>
              <a:rPr lang="en-US" sz="1800" b="1" dirty="0" smtClean="0">
                <a:latin typeface="Cambria"/>
                <a:cs typeface="Cambria"/>
              </a:rPr>
              <a:t> </a:t>
            </a:r>
            <a:r>
              <a:rPr lang="en-US" sz="1800" b="1" dirty="0" err="1" smtClean="0">
                <a:latin typeface="Cambria"/>
                <a:cs typeface="Cambria"/>
              </a:rPr>
              <a:t>Diskusi</a:t>
            </a:r>
            <a:r>
              <a:rPr lang="en-US" sz="1800" b="1" dirty="0" smtClean="0">
                <a:latin typeface="Cambria"/>
                <a:cs typeface="Cambria"/>
              </a:rPr>
              <a:t> </a:t>
            </a:r>
            <a:r>
              <a:rPr lang="en-US" sz="1800" b="1" dirty="0" err="1" smtClean="0">
                <a:latin typeface="Cambria"/>
                <a:cs typeface="Cambria"/>
              </a:rPr>
              <a:t>Publik</a:t>
            </a:r>
            <a:r>
              <a:rPr lang="en-US" sz="1800" b="1" dirty="0" smtClean="0">
                <a:latin typeface="Cambria"/>
                <a:cs typeface="Cambria"/>
              </a:rPr>
              <a:t>”</a:t>
            </a:r>
            <a:endParaRPr lang="en-US" sz="1800" b="1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1496" y="5639223"/>
            <a:ext cx="446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Cambria"/>
                <a:cs typeface="Cambria"/>
              </a:rPr>
              <a:t>Sofyan</a:t>
            </a:r>
            <a:r>
              <a:rPr lang="en-US" dirty="0" smtClean="0">
                <a:latin typeface="Cambria"/>
                <a:cs typeface="Cambria"/>
              </a:rPr>
              <a:t> Hotel </a:t>
            </a:r>
            <a:r>
              <a:rPr lang="en-US" dirty="0" err="1" smtClean="0">
                <a:latin typeface="Cambria"/>
                <a:cs typeface="Cambria"/>
              </a:rPr>
              <a:t>Betawi</a:t>
            </a:r>
            <a:r>
              <a:rPr lang="en-US" dirty="0" smtClean="0">
                <a:latin typeface="Cambria"/>
                <a:cs typeface="Cambria"/>
              </a:rPr>
              <a:t>, 16 </a:t>
            </a:r>
            <a:r>
              <a:rPr lang="en-US" dirty="0" err="1" smtClean="0">
                <a:latin typeface="Cambria"/>
                <a:cs typeface="Cambria"/>
              </a:rPr>
              <a:t>Juni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id-ID" dirty="0" smtClean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2016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0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4" y="359784"/>
            <a:ext cx="1501496" cy="143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85032"/>
              </p:ext>
            </p:extLst>
          </p:nvPr>
        </p:nvGraphicFramePr>
        <p:xfrm>
          <a:off x="609441" y="1600200"/>
          <a:ext cx="8844469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441" y="495404"/>
            <a:ext cx="10855748" cy="928694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latin typeface="Cambria" pitchFamily="18" charset="0"/>
              </a:rPr>
              <a:t> </a:t>
            </a:r>
            <a:r>
              <a:rPr lang="en-US" sz="3200" b="1" dirty="0" smtClean="0">
                <a:latin typeface="Cambria" pitchFamily="18" charset="0"/>
              </a:rPr>
              <a:t/>
            </a:r>
            <a:br>
              <a:rPr lang="en-US" sz="3200" b="1" dirty="0" smtClean="0">
                <a:latin typeface="Cambria" pitchFamily="18" charset="0"/>
              </a:rPr>
            </a:br>
            <a:r>
              <a:rPr lang="en-US" sz="3200" b="1" dirty="0" smtClean="0">
                <a:latin typeface="Cambria" pitchFamily="18" charset="0"/>
              </a:rPr>
              <a:t>   </a:t>
            </a:r>
            <a:r>
              <a:rPr lang="en-US" sz="3200" b="1" cap="all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1. PERMASALAHAN PENGEMBANGAN BUMDESA</a:t>
            </a:r>
            <a:br>
              <a:rPr lang="en-US" sz="3200" b="1" cap="all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en-US" sz="3200" b="1" cap="all" dirty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</a:t>
            </a:r>
            <a:r>
              <a:rPr lang="en-US" sz="3200" b="1" cap="all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     DI INDONESIA</a:t>
            </a:r>
            <a:r>
              <a:rPr lang="en-US" sz="3200" b="1" cap="all" dirty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n-US" sz="3200" b="1" cap="all" dirty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en-US" sz="3200" b="1" dirty="0" smtClean="0">
                <a:latin typeface="Cambria" pitchFamily="18" charset="0"/>
              </a:rPr>
              <a:t>   </a:t>
            </a:r>
            <a:endParaRPr lang="id-ID" sz="3200" b="1" dirty="0">
              <a:latin typeface="Cambria" pitchFamily="18" charset="0"/>
            </a:endParaRPr>
          </a:p>
        </p:txBody>
      </p:sp>
      <p:pic>
        <p:nvPicPr>
          <p:cNvPr id="8" name="Picture 2" descr="http://blog.docotel.com/wp-content/uploads/2013/03/Market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94" y="2693088"/>
            <a:ext cx="1755080" cy="102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dn.bisnisukm.com/2013/09/pemasaran-onl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46" y="1484784"/>
            <a:ext cx="1823728" cy="105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pekanbaru.co/wp-content/uploads/2013/06/Investas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94" y="3861049"/>
            <a:ext cx="1755080" cy="100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ermodalanbmt.com/wp-content/uploads/pelayanan-nasaba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93" y="5013177"/>
            <a:ext cx="1823728" cy="100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13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25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gray">
          <a:xfrm flipV="1">
            <a:off x="434281" y="4258875"/>
            <a:ext cx="7397256" cy="1296681"/>
          </a:xfrm>
          <a:prstGeom prst="upArrow">
            <a:avLst>
              <a:gd name="adj1" fmla="val 72694"/>
              <a:gd name="adj2" fmla="val 43366"/>
            </a:avLst>
          </a:prstGeom>
          <a:gradFill rotWithShape="1">
            <a:gsLst>
              <a:gs pos="0">
                <a:srgbClr val="0066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3715" y="346841"/>
            <a:ext cx="1900305" cy="154343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>
          <a:xfrm>
            <a:off x="2794162" y="115590"/>
            <a:ext cx="9134381" cy="1424908"/>
          </a:xfrm>
        </p:spPr>
        <p:txBody>
          <a:bodyPr>
            <a:normAutofit fontScale="90000"/>
          </a:bodyPr>
          <a:lstStyle/>
          <a:p>
            <a:pPr algn="l"/>
            <a:r>
              <a:rPr lang="id-ID" sz="34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PEMANFAATAN DANA DESA</a:t>
            </a:r>
            <a:r>
              <a:rPr lang="en-US" sz="34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id-ID" sz="34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D</a:t>
            </a:r>
            <a:r>
              <a:rPr lang="en-US" sz="34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ALAM MENDUKUNG PENGEMBANGAN </a:t>
            </a:r>
            <a:r>
              <a:rPr lang="id-ID" sz="3400" b="1" dirty="0" smtClean="0">
                <a:latin typeface="Cambria" pitchFamily="18" charset="0"/>
                <a:ea typeface="Calibri" pitchFamily="34" charset="0"/>
                <a:cs typeface="Calibri" pitchFamily="34" charset="0"/>
              </a:rPr>
              <a:t>USAHA EKONOMI DESA</a:t>
            </a: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8560768" y="3125001"/>
            <a:ext cx="3197395" cy="1816793"/>
            <a:chOff x="4788024" y="1291031"/>
            <a:chExt cx="2630968" cy="2022022"/>
          </a:xfrm>
        </p:grpSpPr>
        <p:pic>
          <p:nvPicPr>
            <p:cNvPr id="9" name="Picture 8" descr="https://hmpugmpeduli.files.wordpress.com/2011/02/0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8024" y="2002988"/>
              <a:ext cx="1439811" cy="1034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www.jatengpromo.com/images/gallery/2012081001170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5319" y="2248324"/>
              <a:ext cx="1323673" cy="10647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788024" y="1291031"/>
              <a:ext cx="2630968" cy="6317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500" b="1" dirty="0">
                  <a:solidFill>
                    <a:schemeClr val="bg1"/>
                  </a:solidFill>
                  <a:latin typeface="Cambria" pitchFamily="18" charset="0"/>
                </a:rPr>
                <a:t>PELATIHAN </a:t>
              </a:r>
              <a:r>
                <a:rPr lang="en-US" sz="1500" b="1" dirty="0">
                  <a:solidFill>
                    <a:schemeClr val="bg1"/>
                  </a:solidFill>
                  <a:latin typeface="Cambria" pitchFamily="18" charset="0"/>
                </a:rPr>
                <a:t>KETERAMPILAN DAN KEWIRAUSAHAAN</a:t>
              </a:r>
              <a:endParaRPr lang="id-ID" sz="15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grpSp>
        <p:nvGrpSpPr>
          <p:cNvPr id="23560" name="Group 18"/>
          <p:cNvGrpSpPr>
            <a:grpSpLocks/>
          </p:cNvGrpSpPr>
          <p:nvPr/>
        </p:nvGrpSpPr>
        <p:grpSpPr bwMode="auto">
          <a:xfrm>
            <a:off x="7766395" y="1341345"/>
            <a:ext cx="3191967" cy="1641021"/>
            <a:chOff x="5417518" y="1590179"/>
            <a:chExt cx="2394842" cy="1641574"/>
          </a:xfrm>
        </p:grpSpPr>
        <p:sp>
          <p:nvSpPr>
            <p:cNvPr id="7" name="Rectangle 6"/>
            <p:cNvSpPr/>
            <p:nvPr/>
          </p:nvSpPr>
          <p:spPr>
            <a:xfrm>
              <a:off x="5417518" y="1590179"/>
              <a:ext cx="2083947" cy="4597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Cambria" pitchFamily="18" charset="0"/>
                </a:rPr>
                <a:t>PERMODALAN</a:t>
              </a:r>
              <a:endParaRPr lang="id-ID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7518" y="2133527"/>
              <a:ext cx="1265302" cy="935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1628" y="2276210"/>
              <a:ext cx="1270732" cy="9555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7766395" y="5062817"/>
            <a:ext cx="3191967" cy="1678482"/>
            <a:chOff x="5417078" y="4990464"/>
            <a:chExt cx="2395282" cy="1678896"/>
          </a:xfrm>
        </p:grpSpPr>
        <p:sp>
          <p:nvSpPr>
            <p:cNvPr id="17" name="Rectangle 16"/>
            <p:cNvSpPr/>
            <p:nvPr/>
          </p:nvSpPr>
          <p:spPr>
            <a:xfrm>
              <a:off x="5444235" y="4990464"/>
              <a:ext cx="2129140" cy="4928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b="1" dirty="0">
                  <a:solidFill>
                    <a:schemeClr val="bg1"/>
                  </a:solidFill>
                  <a:latin typeface="Cambria" pitchFamily="18" charset="0"/>
                </a:rPr>
                <a:t>PENGEMBANGAN ALAT DAN SARANA PRODUKSI</a:t>
              </a:r>
              <a:endParaRPr lang="id-ID" sz="1500" b="1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7078" y="5579879"/>
              <a:ext cx="1265534" cy="949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1394" y="5687962"/>
              <a:ext cx="1270966" cy="981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562" name="AutoShape 3"/>
          <p:cNvSpPr>
            <a:spLocks noChangeArrowheads="1"/>
          </p:cNvSpPr>
          <p:nvPr/>
        </p:nvSpPr>
        <p:spPr bwMode="gray">
          <a:xfrm>
            <a:off x="275045" y="1907561"/>
            <a:ext cx="7209068" cy="131397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4"/>
          <p:cNvSpPr>
            <a:spLocks noChangeArrowheads="1"/>
          </p:cNvSpPr>
          <p:nvPr/>
        </p:nvSpPr>
        <p:spPr bwMode="gray">
          <a:xfrm>
            <a:off x="432473" y="2028585"/>
            <a:ext cx="2535116" cy="107480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gray">
          <a:xfrm>
            <a:off x="519328" y="2097741"/>
            <a:ext cx="694850" cy="53740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gray">
          <a:xfrm>
            <a:off x="275045" y="2253343"/>
            <a:ext cx="25188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Pembangunan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8" name="Text Box 13"/>
          <p:cNvSpPr txBox="1">
            <a:spLocks noChangeArrowheads="1"/>
          </p:cNvSpPr>
          <p:nvPr/>
        </p:nvSpPr>
        <p:spPr bwMode="gray">
          <a:xfrm>
            <a:off x="3054444" y="2094860"/>
            <a:ext cx="4429668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id-ID">
                <a:latin typeface="Cambria" pitchFamily="18" charset="0"/>
              </a:rPr>
              <a:t>Untuk meningkatkan </a:t>
            </a:r>
            <a:r>
              <a:rPr lang="en-US">
                <a:latin typeface="Cambria" pitchFamily="18" charset="0"/>
              </a:rPr>
              <a:t>     </a:t>
            </a:r>
            <a:r>
              <a:rPr lang="id-ID">
                <a:latin typeface="Cambria" pitchFamily="18" charset="0"/>
              </a:rPr>
              <a:t>kesejahteraan masyarakat Desa </a:t>
            </a:r>
            <a:r>
              <a:rPr lang="en-US">
                <a:latin typeface="Cambria" pitchFamily="18" charset="0"/>
              </a:rPr>
              <a:t>      </a:t>
            </a:r>
            <a:r>
              <a:rPr lang="id-ID">
                <a:latin typeface="Cambria" pitchFamily="18" charset="0"/>
              </a:rPr>
              <a:t>dan kualitas hidup manusia serta penanggulangan kemiskinan</a:t>
            </a:r>
          </a:p>
        </p:txBody>
      </p:sp>
      <p:sp>
        <p:nvSpPr>
          <p:cNvPr id="23569" name="AutoShape 14"/>
          <p:cNvSpPr>
            <a:spLocks noChangeArrowheads="1"/>
          </p:cNvSpPr>
          <p:nvPr/>
        </p:nvSpPr>
        <p:spPr bwMode="gray">
          <a:xfrm>
            <a:off x="275045" y="3359844"/>
            <a:ext cx="7209068" cy="131397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utoShape 15"/>
          <p:cNvSpPr>
            <a:spLocks noChangeArrowheads="1"/>
          </p:cNvSpPr>
          <p:nvPr/>
        </p:nvSpPr>
        <p:spPr bwMode="gray">
          <a:xfrm>
            <a:off x="432473" y="3480868"/>
            <a:ext cx="2535116" cy="107480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Freeform 16"/>
          <p:cNvSpPr>
            <a:spLocks/>
          </p:cNvSpPr>
          <p:nvPr/>
        </p:nvSpPr>
        <p:spPr bwMode="gray">
          <a:xfrm>
            <a:off x="519328" y="3550023"/>
            <a:ext cx="694850" cy="537403"/>
          </a:xfrm>
          <a:custGeom>
            <a:avLst/>
            <a:gdLst>
              <a:gd name="T0" fmla="*/ 123447068 w 596"/>
              <a:gd name="T1" fmla="*/ 0 h 598"/>
              <a:gd name="T2" fmla="*/ 0 w 596"/>
              <a:gd name="T3" fmla="*/ 115697626 h 598"/>
              <a:gd name="T4" fmla="*/ 0 w 596"/>
              <a:gd name="T5" fmla="*/ 577508825 h 598"/>
              <a:gd name="T6" fmla="*/ 168431662 w 596"/>
              <a:gd name="T7" fmla="*/ 170605058 h 598"/>
              <a:gd name="T8" fmla="*/ 616186953 w 596"/>
              <a:gd name="T9" fmla="*/ 0 h 598"/>
              <a:gd name="T10" fmla="*/ 12344706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622470" y="3774782"/>
            <a:ext cx="234511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Pemberdayaan</a:t>
            </a:r>
            <a:r>
              <a:rPr lang="en-US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3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</a:t>
            </a:r>
            <a:endParaRPr lang="en-US" sz="2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73" name="Text Box 18"/>
          <p:cNvSpPr txBox="1">
            <a:spLocks noChangeArrowheads="1"/>
          </p:cNvSpPr>
          <p:nvPr/>
        </p:nvSpPr>
        <p:spPr bwMode="gray">
          <a:xfrm>
            <a:off x="3054444" y="3446289"/>
            <a:ext cx="4625095" cy="98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id-ID" sz="1600" dirty="0">
                <a:latin typeface="Cambria" pitchFamily="18" charset="0"/>
              </a:rPr>
              <a:t>Untuk meningkatkan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id-ID" sz="1600" dirty="0">
                <a:latin typeface="Cambria" pitchFamily="18" charset="0"/>
              </a:rPr>
              <a:t>kapasitas </a:t>
            </a:r>
            <a:r>
              <a:rPr lang="id-ID" sz="1600" dirty="0" smtClean="0">
                <a:latin typeface="Cambria" pitchFamily="18" charset="0"/>
              </a:rPr>
              <a:t> </a:t>
            </a:r>
            <a:r>
              <a:rPr lang="id-ID" sz="1600" dirty="0">
                <a:latin typeface="Cambria" pitchFamily="18" charset="0"/>
              </a:rPr>
              <a:t>masyarakat desa dalam pengembangan wirausaha, peningkatan </a:t>
            </a:r>
            <a:r>
              <a:rPr lang="id-ID" sz="1600" dirty="0" smtClean="0">
                <a:latin typeface="Cambria" pitchFamily="18" charset="0"/>
              </a:rPr>
              <a:t>pendapatan dan perluasan </a:t>
            </a:r>
            <a:r>
              <a:rPr lang="id-ID" sz="1600" dirty="0">
                <a:latin typeface="Cambria" pitchFamily="18" charset="0"/>
              </a:rPr>
              <a:t>skala ekonomi individu warga atau kelompok masyarakat </a:t>
            </a:r>
            <a:r>
              <a:rPr lang="id-ID" sz="1600" dirty="0" smtClean="0">
                <a:latin typeface="Cambria" pitchFamily="18" charset="0"/>
              </a:rPr>
              <a:t> </a:t>
            </a:r>
            <a:r>
              <a:rPr lang="id-ID" sz="1600" dirty="0">
                <a:latin typeface="Cambria" pitchFamily="18" charset="0"/>
              </a:rPr>
              <a:t>desa</a:t>
            </a:r>
          </a:p>
        </p:txBody>
      </p:sp>
      <p:sp>
        <p:nvSpPr>
          <p:cNvPr id="23574" name="TextBox 41"/>
          <p:cNvSpPr txBox="1">
            <a:spLocks noChangeArrowheads="1"/>
          </p:cNvSpPr>
          <p:nvPr/>
        </p:nvSpPr>
        <p:spPr bwMode="auto">
          <a:xfrm>
            <a:off x="275045" y="5528183"/>
            <a:ext cx="7415351" cy="6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d-ID" b="1" i="1">
                <a:latin typeface="Arial" pitchFamily="34" charset="0"/>
              </a:rPr>
              <a:t>harus mempertimbangkan tipologi Desa</a:t>
            </a:r>
            <a:r>
              <a:rPr lang="en-US" b="1" i="1">
                <a:latin typeface="Arial" pitchFamily="34" charset="0"/>
              </a:rPr>
              <a:t> </a:t>
            </a:r>
          </a:p>
          <a:p>
            <a:pPr algn="ctr" eaLnBrk="1" hangingPunct="1"/>
            <a:r>
              <a:rPr lang="en-US" b="1" i="1">
                <a:latin typeface="Arial" pitchFamily="34" charset="0"/>
              </a:rPr>
              <a:t>(Indeks Desa Membangun/IDM)</a:t>
            </a:r>
            <a:endParaRPr lang="en-US" b="1" i="1">
              <a:latin typeface="Cambria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6" y="6363822"/>
            <a:ext cx="7209068" cy="3774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693738" indent="-693738">
              <a:defRPr/>
            </a:pPr>
            <a:r>
              <a:rPr lang="id-ID" sz="1400" dirty="0">
                <a:latin typeface="Cambria" pitchFamily="18" charset="0"/>
              </a:rPr>
              <a:t>Sumber: Permendesa No. 21/2015 tentang Penetapan Prioritas Penggunaan Dana Desa Tahun 2016</a:t>
            </a:r>
          </a:p>
        </p:txBody>
      </p:sp>
    </p:spTree>
    <p:extLst>
      <p:ext uri="{BB962C8B-B14F-4D97-AF65-F5344CB8AC3E}">
        <p14:creationId xmlns:p14="http://schemas.microsoft.com/office/powerpoint/2010/main" val="4085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6510299" y="1934281"/>
            <a:ext cx="5158891" cy="671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sz="1800" dirty="0" smtClean="0">
                <a:latin typeface="Cambria" pitchFamily="18" charset="0"/>
              </a:rPr>
              <a:t>Penjualan Produk </a:t>
            </a:r>
            <a:r>
              <a:rPr lang="en-US" sz="1800" dirty="0" err="1" smtClean="0">
                <a:latin typeface="Cambria" pitchFamily="18" charset="0"/>
              </a:rPr>
              <a:t>BUMDesa</a:t>
            </a:r>
            <a:r>
              <a:rPr lang="en-US" sz="1800" dirty="0" smtClean="0">
                <a:latin typeface="Cambria" pitchFamily="18" charset="0"/>
              </a:rPr>
              <a:t>  </a:t>
            </a:r>
          </a:p>
          <a:p>
            <a:pPr marL="0" indent="0" algn="ctr">
              <a:buFont typeface="Arial" pitchFamily="34" charset="0"/>
              <a:buNone/>
            </a:pPr>
            <a:r>
              <a:rPr lang="id-ID" sz="1800" dirty="0" smtClean="0">
                <a:latin typeface="Cambria" pitchFamily="18" charset="0"/>
              </a:rPr>
              <a:t>Melalui </a:t>
            </a:r>
            <a:r>
              <a:rPr lang="id-ID" sz="1800" i="1" dirty="0" smtClean="0">
                <a:latin typeface="Cambria" pitchFamily="18" charset="0"/>
              </a:rPr>
              <a:t>Online Shop</a:t>
            </a:r>
            <a:endParaRPr lang="id-ID" sz="1800" i="1" dirty="0">
              <a:latin typeface="Cambria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510302" y="3552913"/>
            <a:ext cx="5158890" cy="211444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d-ID" sz="1600" dirty="0" smtClean="0">
                <a:latin typeface="Cambria" pitchFamily="18" charset="0"/>
              </a:rPr>
              <a:t>Dalam rangka mengembangkan produk </a:t>
            </a:r>
            <a:r>
              <a:rPr lang="en-US" sz="1600" dirty="0" err="1" smtClean="0">
                <a:latin typeface="Cambria" pitchFamily="18" charset="0"/>
              </a:rPr>
              <a:t>BUMDesa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id-ID" sz="1600" dirty="0" smtClean="0">
                <a:latin typeface="Cambria" pitchFamily="18" charset="0"/>
              </a:rPr>
              <a:t>melalui </a:t>
            </a:r>
            <a:r>
              <a:rPr lang="id-ID" sz="1600" i="1" dirty="0" smtClean="0">
                <a:latin typeface="Cambria" pitchFamily="18" charset="0"/>
              </a:rPr>
              <a:t>online shop</a:t>
            </a:r>
            <a:r>
              <a:rPr lang="id-ID" sz="1600" dirty="0" smtClean="0">
                <a:latin typeface="Cambria" pitchFamily="18" charset="0"/>
              </a:rPr>
              <a:t>, perlu didukung dengan beberapa hal, seperti:</a:t>
            </a:r>
          </a:p>
          <a:p>
            <a:pPr indent="-166688" algn="just"/>
            <a:r>
              <a:rPr lang="id-ID" sz="1600" b="1" dirty="0" smtClean="0">
                <a:solidFill>
                  <a:srgbClr val="FF0000"/>
                </a:solidFill>
                <a:latin typeface="Cambria" pitchFamily="18" charset="0"/>
              </a:rPr>
              <a:t>Kualitas produk;</a:t>
            </a:r>
          </a:p>
          <a:p>
            <a:pPr indent="-166688"/>
            <a:r>
              <a:rPr lang="id-ID" sz="1600" b="1" dirty="0" smtClean="0">
                <a:solidFill>
                  <a:srgbClr val="FF0000"/>
                </a:solidFill>
                <a:latin typeface="Cambria" pitchFamily="18" charset="0"/>
              </a:rPr>
              <a:t>Sarana Informasi dan Telekomunikasi;</a:t>
            </a:r>
          </a:p>
          <a:p>
            <a:pPr indent="-166688" algn="just"/>
            <a:r>
              <a:rPr lang="id-ID" sz="1600" b="1" dirty="0" smtClean="0">
                <a:solidFill>
                  <a:srgbClr val="FF0000"/>
                </a:solidFill>
                <a:latin typeface="Cambria" pitchFamily="18" charset="0"/>
              </a:rPr>
              <a:t>Kualitas SDM (pelaku 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u</a:t>
            </a:r>
            <a:r>
              <a:rPr lang="id-ID" sz="1600" b="1" dirty="0" smtClean="0">
                <a:solidFill>
                  <a:srgbClr val="FF0000"/>
                </a:solidFill>
                <a:latin typeface="Cambria" pitchFamily="18" charset="0"/>
              </a:rPr>
              <a:t>saha);</a:t>
            </a:r>
          </a:p>
          <a:p>
            <a:pPr indent="-166688" algn="just"/>
            <a:r>
              <a:rPr lang="id-ID" sz="1600" b="1" dirty="0" smtClean="0">
                <a:solidFill>
                  <a:srgbClr val="FF0000"/>
                </a:solidFill>
                <a:latin typeface="Cambria" pitchFamily="18" charset="0"/>
              </a:rPr>
              <a:t>Permodalan/kredit ringan</a:t>
            </a:r>
          </a:p>
          <a:p>
            <a:pPr marL="0" indent="0" algn="just">
              <a:buFont typeface="Arial" pitchFamily="34" charset="0"/>
              <a:buNone/>
            </a:pPr>
            <a:endParaRPr lang="id-ID" sz="1600" dirty="0">
              <a:latin typeface="Cambria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9287" y="2181064"/>
            <a:ext cx="5855125" cy="4467078"/>
            <a:chOff x="4860032" y="1901625"/>
            <a:chExt cx="4104456" cy="4047655"/>
          </a:xfrm>
        </p:grpSpPr>
        <p:pic>
          <p:nvPicPr>
            <p:cNvPr id="20" name="Picture 8" descr="http://www.pirasi.com/wp-content/uploads/2015/09/14821565-Internet-world-wide-web-concept-Earth-globe-with-www-text-and-computer-hand-cursor-isolated-on-white-Stock-Pho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1" y="3047502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4932040" y="3068960"/>
              <a:ext cx="396044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32040" y="4077072"/>
              <a:ext cx="396044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32040" y="5085184"/>
              <a:ext cx="396044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24808" y="1901625"/>
              <a:ext cx="982615" cy="33465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latin typeface="Cambria" pitchFamily="18" charset="0"/>
                </a:rPr>
                <a:t>2014</a:t>
              </a:r>
              <a:endParaRPr lang="id-ID" b="1" dirty="0">
                <a:latin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17096" y="1930663"/>
              <a:ext cx="982615" cy="3346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latin typeface="Cambria" pitchFamily="18" charset="0"/>
                </a:rPr>
                <a:t>2015</a:t>
              </a:r>
              <a:endParaRPr lang="id-ID" b="1" dirty="0">
                <a:latin typeface="Cambria" pitchFamily="18" charset="0"/>
              </a:endParaRPr>
            </a:p>
          </p:txBody>
        </p:sp>
        <p:pic>
          <p:nvPicPr>
            <p:cNvPr id="27" name="Picture 6" descr="http://4.bp.blogspot.com/-Zc-uT74-Cwo/TqkIGb0mhZI/AAAAAAAAAME/mUTv9xPNFvQ/s1600/male-and-female-symbol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286164"/>
              <a:ext cx="635475" cy="71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860032" y="2492896"/>
              <a:ext cx="1656184" cy="474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latin typeface="Cambria" pitchFamily="18" charset="0"/>
                </a:rPr>
                <a:t>252 Juta Penduduk Indonesia 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08304" y="2476974"/>
              <a:ext cx="1656184" cy="474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400" dirty="0" smtClean="0">
                  <a:latin typeface="Cambria" pitchFamily="18" charset="0"/>
                </a:rPr>
                <a:t>255 Juta Penduduk Indonesia 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60032" y="3440929"/>
              <a:ext cx="1656184" cy="27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latin typeface="Cambria" pitchFamily="18" charset="0"/>
                </a:rPr>
                <a:t>88,1 Juta Pengguna Internet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36296" y="3409836"/>
              <a:ext cx="1656184" cy="27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400" dirty="0" smtClean="0">
                  <a:latin typeface="Cambria" pitchFamily="18" charset="0"/>
                </a:rPr>
                <a:t>150 juta Pengguna Internet</a:t>
              </a:r>
              <a:endParaRPr lang="id-ID" sz="1400" dirty="0">
                <a:latin typeface="Cambria" pitchFamily="18" charset="0"/>
              </a:endParaRPr>
            </a:p>
          </p:txBody>
        </p:sp>
        <p:pic>
          <p:nvPicPr>
            <p:cNvPr id="32" name="Picture 12" descr="https://www.maxmanroe.com/wp-content/uploads/2014/04/Menjaga-Kepercayaan-Pelanggan-Onlin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822" y="4221088"/>
              <a:ext cx="950225" cy="808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4860032" y="4365104"/>
              <a:ext cx="1728192" cy="44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00" dirty="0" smtClean="0">
                  <a:latin typeface="Cambria" pitchFamily="18" charset="0"/>
                </a:rPr>
                <a:t>21,1 Juta Aktif Berbelanja/Berjualan </a:t>
              </a:r>
              <a:r>
                <a:rPr lang="id-ID" sz="1300" i="1" dirty="0" smtClean="0">
                  <a:latin typeface="Cambria" pitchFamily="18" charset="0"/>
                </a:rPr>
                <a:t>Online</a:t>
              </a:r>
              <a:endParaRPr lang="id-ID" sz="1300" dirty="0">
                <a:latin typeface="Cambria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4365104"/>
              <a:ext cx="1728192" cy="44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300" dirty="0" smtClean="0">
                  <a:latin typeface="Cambria" pitchFamily="18" charset="0"/>
                </a:rPr>
                <a:t>85,5 Juta Aktif Berbelanja/Berjualan </a:t>
              </a:r>
              <a:r>
                <a:rPr lang="id-ID" sz="1300" i="1" dirty="0" smtClean="0">
                  <a:latin typeface="Cambria" pitchFamily="18" charset="0"/>
                </a:rPr>
                <a:t>Online</a:t>
              </a:r>
              <a:endParaRPr lang="id-ID" sz="1300" dirty="0">
                <a:latin typeface="Cambria" pitchFamily="18" charset="0"/>
              </a:endParaRPr>
            </a:p>
          </p:txBody>
        </p:sp>
        <p:pic>
          <p:nvPicPr>
            <p:cNvPr id="35" name="Picture 14" descr="https://bosfajar.files.wordpress.com/2013/11/kartu.jpg?w=298&amp;h=2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457" y="5342572"/>
              <a:ext cx="844855" cy="60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860032" y="5445224"/>
              <a:ext cx="1728192" cy="278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>
                  <a:latin typeface="Cambria" pitchFamily="18" charset="0"/>
                </a:rPr>
                <a:t>Rp 21 Triliun Nilai Transaksi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4288" y="5085184"/>
              <a:ext cx="1728192" cy="66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sz="1400" dirty="0" smtClean="0">
                  <a:latin typeface="Cambria" pitchFamily="18" charset="0"/>
                </a:rPr>
                <a:t>Rp 50 Triliun Perkiraan Nilai Transaksi Sampai Akhir Tahun</a:t>
              </a:r>
              <a:endParaRPr lang="id-ID" sz="1400" dirty="0">
                <a:latin typeface="Cambria" pitchFamily="18" charset="0"/>
              </a:endParaRP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1051094" y="1395792"/>
            <a:ext cx="4205946" cy="671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dirty="0" smtClean="0">
                <a:latin typeface="Cambria" pitchFamily="18" charset="0"/>
              </a:rPr>
              <a:t>PELUANG </a:t>
            </a:r>
            <a:r>
              <a:rPr lang="en-US" sz="1800" i="1" dirty="0" smtClean="0">
                <a:latin typeface="Cambria" pitchFamily="18" charset="0"/>
              </a:rPr>
              <a:t>E-COMMERCE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800" dirty="0" smtClean="0">
                <a:latin typeface="Cambria" pitchFamily="18" charset="0"/>
              </a:rPr>
              <a:t>DI INDONESIA</a:t>
            </a:r>
            <a:endParaRPr lang="id-ID" sz="1800" i="1" dirty="0">
              <a:latin typeface="Cambria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08930" y="338768"/>
            <a:ext cx="869622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Cambria" pitchFamily="18" charset="0"/>
              </a:rPr>
              <a:t>PENGEMBANGAN </a:t>
            </a:r>
            <a:r>
              <a:rPr lang="en-US" sz="3000" b="1" i="1" dirty="0" smtClean="0">
                <a:latin typeface="Cambria" pitchFamily="18" charset="0"/>
              </a:rPr>
              <a:t>E-COMMERCE</a:t>
            </a:r>
            <a:r>
              <a:rPr lang="en-US" sz="3000" b="1" dirty="0" smtClean="0">
                <a:latin typeface="Cambria" pitchFamily="18" charset="0"/>
              </a:rPr>
              <a:t/>
            </a:r>
            <a:br>
              <a:rPr lang="en-US" sz="3000" b="1" dirty="0" smtClean="0">
                <a:latin typeface="Cambria" pitchFamily="18" charset="0"/>
              </a:rPr>
            </a:br>
            <a:r>
              <a:rPr lang="en-US" sz="3000" b="1" dirty="0" smtClean="0">
                <a:latin typeface="Cambria" pitchFamily="18" charset="0"/>
              </a:rPr>
              <a:t>DALAM MENDUKUNG PENGEMBANGAN BUMDESA</a:t>
            </a:r>
            <a:endParaRPr lang="id-ID" sz="3000" b="1" dirty="0">
              <a:latin typeface="Cambria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 smtClean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</a:t>
            </a:r>
            <a:endParaRPr lang="en-US" sz="8000" b="1" cap="all" dirty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5400000">
            <a:off x="8638725" y="454564"/>
            <a:ext cx="928981" cy="5267716"/>
          </a:xfrm>
          <a:prstGeom prst="rightArrow">
            <a:avLst>
              <a:gd name="adj1" fmla="val 50000"/>
              <a:gd name="adj2" fmla="val 7053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44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287" y="6593591"/>
            <a:ext cx="355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Sumber : Biro Perencanaan Kementerian PDTT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08033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89" y="2065543"/>
            <a:ext cx="10969943" cy="990600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9476" y="1637492"/>
            <a:ext cx="6814982" cy="30777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d-ID" dirty="0">
                <a:latin typeface="Cambria" panose="02040503050406030204" pitchFamily="18" charset="0"/>
              </a:rPr>
              <a:t>Pengembangan </a:t>
            </a:r>
            <a:r>
              <a:rPr lang="en-US" dirty="0" err="1" smtClean="0">
                <a:latin typeface="Cambria" panose="02040503050406030204" pitchFamily="18" charset="0"/>
              </a:rPr>
              <a:t>BUMDesa</a:t>
            </a:r>
            <a:r>
              <a:rPr lang="id-ID" dirty="0" smtClean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harus didorong dengan menggunakan konsep atau pendekatan ekonomi </a:t>
            </a:r>
            <a:r>
              <a:rPr lang="id-ID" dirty="0" smtClean="0">
                <a:latin typeface="Cambria" panose="02040503050406030204" pitchFamily="18" charset="0"/>
              </a:rPr>
              <a:t>kreatif</a:t>
            </a:r>
            <a:r>
              <a:rPr lang="id-ID" dirty="0">
                <a:latin typeface="Cambria" panose="02040503050406030204" pitchFamily="18" charset="0"/>
              </a:rPr>
              <a:t>,</a:t>
            </a:r>
            <a:r>
              <a:rPr lang="id-ID" dirty="0" smtClean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berarti mampu menghasilkan atau menciptakan sesuatu yang unik, </a:t>
            </a:r>
            <a:r>
              <a:rPr lang="id-ID" i="1" dirty="0" smtClean="0">
                <a:latin typeface="Cambria" panose="02040503050406030204" pitchFamily="18" charset="0"/>
              </a:rPr>
              <a:t>thinking </a:t>
            </a:r>
            <a:r>
              <a:rPr lang="id-ID" i="1" dirty="0">
                <a:latin typeface="Cambria" panose="02040503050406030204" pitchFamily="18" charset="0"/>
              </a:rPr>
              <a:t>out of the box, invention </a:t>
            </a:r>
            <a:r>
              <a:rPr lang="id-ID" dirty="0">
                <a:latin typeface="Cambria" panose="02040503050406030204" pitchFamily="18" charset="0"/>
              </a:rPr>
              <a:t>dan </a:t>
            </a:r>
            <a:r>
              <a:rPr lang="id-ID" i="1" dirty="0">
                <a:latin typeface="Cambria" panose="02040503050406030204" pitchFamily="18" charset="0"/>
              </a:rPr>
              <a:t>innovation. </a:t>
            </a:r>
            <a:endParaRPr lang="en-US" dirty="0" smtClean="0">
              <a:latin typeface="Cambria" panose="020405030504060302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dirty="0" err="1" smtClean="0">
                <a:latin typeface="Cambria" panose="02040503050406030204" pitchFamily="18" charset="0"/>
              </a:rPr>
              <a:t>Ekonomi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kreatif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merupakan</a:t>
            </a:r>
            <a:r>
              <a:rPr lang="en-US" dirty="0" smtClean="0">
                <a:latin typeface="Cambria" panose="02040503050406030204" pitchFamily="18" charset="0"/>
              </a:rPr>
              <a:t> era </a:t>
            </a:r>
            <a:r>
              <a:rPr lang="en-US" dirty="0" err="1" smtClean="0">
                <a:latin typeface="Cambria" panose="02040503050406030204" pitchFamily="18" charset="0"/>
              </a:rPr>
              <a:t>baru</a:t>
            </a:r>
            <a:r>
              <a:rPr lang="en-US" dirty="0" smtClean="0">
                <a:latin typeface="Cambria" panose="02040503050406030204" pitchFamily="18" charset="0"/>
              </a:rPr>
              <a:t> yang </a:t>
            </a:r>
            <a:r>
              <a:rPr lang="en-US" dirty="0" err="1" smtClean="0">
                <a:latin typeface="Cambria" panose="02040503050406030204" pitchFamily="18" charset="0"/>
              </a:rPr>
              <a:t>mengintensifkan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informasi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kreativitas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mengandalkan</a:t>
            </a:r>
            <a:r>
              <a:rPr lang="en-US" dirty="0" smtClean="0">
                <a:latin typeface="Cambria" panose="02040503050406030204" pitchFamily="18" charset="0"/>
              </a:rPr>
              <a:t> ide </a:t>
            </a:r>
            <a:r>
              <a:rPr lang="en-US" dirty="0" err="1" smtClean="0">
                <a:latin typeface="Cambria" panose="02040503050406030204" pitchFamily="18" charset="0"/>
              </a:rPr>
              <a:t>dan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i="1" dirty="0" smtClean="0">
                <a:latin typeface="Cambria" panose="02040503050406030204" pitchFamily="18" charset="0"/>
              </a:rPr>
              <a:t>stock of knowledge </a:t>
            </a:r>
            <a:r>
              <a:rPr lang="en-US" dirty="0" err="1" smtClean="0">
                <a:latin typeface="Cambria" panose="02040503050406030204" pitchFamily="18" charset="0"/>
              </a:rPr>
              <a:t>dari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sumber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daya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manusia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sebagai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faktor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produksi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utama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dalam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kegiatan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ekonominya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dirty="0" err="1" smtClean="0">
                <a:latin typeface="Cambria" panose="02040503050406030204" pitchFamily="18" charset="0"/>
              </a:rPr>
              <a:t>Dengan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Ekonomi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kreatif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akan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menciptakan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nilai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tambah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secara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ekonomi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nilai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tambah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sosial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budaya</a:t>
            </a:r>
            <a:endParaRPr lang="en-US" sz="2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7" y="1608873"/>
            <a:ext cx="365664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9" y="3710972"/>
            <a:ext cx="3656648" cy="217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8930" y="338768"/>
            <a:ext cx="869622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PENGEMBANGAN BUMDESA MELALUI PENDEKATAN EKONOMI KREATIF</a:t>
            </a:r>
            <a:endParaRPr lang="id-ID" sz="30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 smtClean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12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81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4</a:t>
            </a:r>
            <a:endParaRPr lang="en-US" sz="8000" b="1" cap="all" dirty="0" smtClean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8930" y="338768"/>
            <a:ext cx="869622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PERLUASAN PASAR BUMDESA</a:t>
            </a:r>
            <a:endParaRPr lang="id-ID" b="1" dirty="0">
              <a:latin typeface="Cambr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00515" y="1488918"/>
            <a:ext cx="9268027" cy="4717968"/>
            <a:chOff x="958" y="-30364"/>
            <a:chExt cx="4003099" cy="2624280"/>
          </a:xfrm>
        </p:grpSpPr>
        <p:sp>
          <p:nvSpPr>
            <p:cNvPr id="20" name="Rounded Rectangle 19"/>
            <p:cNvSpPr/>
            <p:nvPr/>
          </p:nvSpPr>
          <p:spPr>
            <a:xfrm>
              <a:off x="958" y="0"/>
              <a:ext cx="4001795" cy="25939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201388" y="-30364"/>
              <a:ext cx="3802669" cy="581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id-ID" sz="2200" dirty="0">
                  <a:latin typeface="Cambria" pitchFamily="18" charset="0"/>
                </a:rPr>
                <a:t>Pemasaran produk-produk </a:t>
              </a:r>
              <a:r>
                <a:rPr lang="en-US" sz="2200" dirty="0" err="1" smtClean="0">
                  <a:latin typeface="Cambria" pitchFamily="18" charset="0"/>
                </a:rPr>
                <a:t>BUMDesa</a:t>
              </a:r>
              <a:r>
                <a:rPr lang="id-ID" sz="2200" dirty="0" smtClean="0">
                  <a:latin typeface="Cambria" pitchFamily="18" charset="0"/>
                </a:rPr>
                <a:t> </a:t>
              </a:r>
              <a:r>
                <a:rPr lang="id-ID" sz="2200" dirty="0">
                  <a:latin typeface="Cambria" pitchFamily="18" charset="0"/>
                </a:rPr>
                <a:t>perlu ditingkatkan dengan cara:</a:t>
              </a:r>
              <a:endParaRPr lang="en-US" sz="2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79914" y="2368927"/>
            <a:ext cx="7836799" cy="455975"/>
            <a:chOff x="250067" y="581131"/>
            <a:chExt cx="1992877" cy="282171"/>
          </a:xfrm>
        </p:grpSpPr>
        <p:sp>
          <p:nvSpPr>
            <p:cNvPr id="18" name="Rounded Rectangle 17"/>
            <p:cNvSpPr/>
            <p:nvPr/>
          </p:nvSpPr>
          <p:spPr>
            <a:xfrm>
              <a:off x="250067" y="581131"/>
              <a:ext cx="1992877" cy="2821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/>
            <p:nvPr/>
          </p:nvSpPr>
          <p:spPr>
            <a:xfrm>
              <a:off x="258332" y="589396"/>
              <a:ext cx="1976347" cy="265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285750" lvl="0" indent="-285750" algn="just">
                <a:buFont typeface="Wingdings" pitchFamily="2" charset="2"/>
                <a:buChar char="ü"/>
              </a:pPr>
              <a:r>
                <a:rPr lang="id-ID" dirty="0">
                  <a:latin typeface="Cambria" pitchFamily="18" charset="0"/>
                </a:rPr>
                <a:t>Membangun pusat pemasaran khusus </a:t>
              </a:r>
              <a:r>
                <a:rPr lang="en-US" dirty="0" err="1" smtClean="0">
                  <a:latin typeface="Cambria" pitchFamily="18" charset="0"/>
                </a:rPr>
                <a:t>dan</a:t>
              </a:r>
              <a:r>
                <a:rPr lang="en-US" dirty="0" smtClean="0">
                  <a:latin typeface="Cambria" pitchFamily="18" charset="0"/>
                </a:rPr>
                <a:t> outlet </a:t>
              </a:r>
              <a:r>
                <a:rPr lang="id-ID" dirty="0" smtClean="0">
                  <a:latin typeface="Cambria" pitchFamily="18" charset="0"/>
                </a:rPr>
                <a:t>untuk produk BUMDesa</a:t>
              </a:r>
              <a:r>
                <a:rPr lang="en-US" dirty="0" smtClean="0">
                  <a:latin typeface="Cambria" pitchFamily="18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7704" y="2993925"/>
            <a:ext cx="7881901" cy="1152150"/>
            <a:chOff x="250067" y="906714"/>
            <a:chExt cx="2931084" cy="712985"/>
          </a:xfrm>
        </p:grpSpPr>
        <p:sp>
          <p:nvSpPr>
            <p:cNvPr id="16" name="Rounded Rectangle 15"/>
            <p:cNvSpPr/>
            <p:nvPr/>
          </p:nvSpPr>
          <p:spPr>
            <a:xfrm>
              <a:off x="250067" y="906714"/>
              <a:ext cx="2931084" cy="71298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8"/>
            <p:cNvSpPr/>
            <p:nvPr/>
          </p:nvSpPr>
          <p:spPr>
            <a:xfrm>
              <a:off x="258332" y="982547"/>
              <a:ext cx="2653035" cy="570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285750" lvl="0" indent="-285750" algn="just">
                <a:buFont typeface="Wingdings" pitchFamily="2" charset="2"/>
                <a:buChar char="ü"/>
              </a:pPr>
              <a:r>
                <a:rPr lang="id-ID" dirty="0">
                  <a:latin typeface="Cambria" pitchFamily="18" charset="0"/>
                </a:rPr>
                <a:t>Menyusun/menegakkan regulasi yang mewajibkan pasar modern </a:t>
              </a:r>
              <a:r>
                <a:rPr lang="id-ID" dirty="0" smtClean="0">
                  <a:latin typeface="Cambria" pitchFamily="18" charset="0"/>
                </a:rPr>
                <a:t>(</a:t>
              </a:r>
              <a:r>
                <a:rPr lang="en-US" dirty="0" smtClean="0">
                  <a:latin typeface="Cambria" pitchFamily="18" charset="0"/>
                </a:rPr>
                <a:t>Giant, </a:t>
              </a:r>
              <a:r>
                <a:rPr lang="en-US" dirty="0" err="1" smtClean="0">
                  <a:latin typeface="Cambria" pitchFamily="18" charset="0"/>
                </a:rPr>
                <a:t>SevenEleven</a:t>
              </a:r>
              <a:r>
                <a:rPr lang="en-US" dirty="0" smtClean="0">
                  <a:latin typeface="Cambria" pitchFamily="18" charset="0"/>
                </a:rPr>
                <a:t>, </a:t>
              </a:r>
              <a:r>
                <a:rPr lang="en-US" dirty="0" err="1" smtClean="0">
                  <a:latin typeface="Cambria" pitchFamily="18" charset="0"/>
                </a:rPr>
                <a:t>Indomaret</a:t>
              </a:r>
              <a:r>
                <a:rPr lang="en-US" dirty="0" smtClean="0">
                  <a:latin typeface="Cambria" pitchFamily="18" charset="0"/>
                </a:rPr>
                <a:t>, </a:t>
              </a:r>
              <a:r>
                <a:rPr lang="en-US" dirty="0" err="1" smtClean="0">
                  <a:latin typeface="Cambria" pitchFamily="18" charset="0"/>
                </a:rPr>
                <a:t>Alfamart</a:t>
              </a:r>
              <a:r>
                <a:rPr lang="en-US" dirty="0" smtClean="0">
                  <a:latin typeface="Cambria" pitchFamily="18" charset="0"/>
                </a:rPr>
                <a:t>, </a:t>
              </a:r>
              <a:r>
                <a:rPr lang="en-US" dirty="0" err="1" smtClean="0">
                  <a:latin typeface="Cambria" pitchFamily="18" charset="0"/>
                </a:rPr>
                <a:t>dll</a:t>
              </a:r>
              <a:r>
                <a:rPr lang="en-US" dirty="0">
                  <a:latin typeface="Cambria" pitchFamily="18" charset="0"/>
                </a:rPr>
                <a:t>.</a:t>
              </a:r>
              <a:r>
                <a:rPr lang="id-ID" dirty="0" smtClean="0">
                  <a:latin typeface="Cambria" pitchFamily="18" charset="0"/>
                </a:rPr>
                <a:t>) </a:t>
              </a:r>
              <a:r>
                <a:rPr lang="id-ID" dirty="0">
                  <a:latin typeface="Cambria" pitchFamily="18" charset="0"/>
                </a:rPr>
                <a:t>untuk ikut memasarkan produk-produk </a:t>
              </a:r>
              <a:r>
                <a:rPr lang="id-ID" dirty="0" smtClean="0">
                  <a:latin typeface="Cambria" pitchFamily="18" charset="0"/>
                </a:rPr>
                <a:t>BUMDesa</a:t>
              </a:r>
              <a:r>
                <a:rPr lang="en-US" dirty="0" smtClean="0">
                  <a:latin typeface="Cambria" pitchFamily="18" charset="0"/>
                </a:rPr>
                <a:t>;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62356" y="4282081"/>
            <a:ext cx="7906139" cy="1419839"/>
            <a:chOff x="250067" y="1232297"/>
            <a:chExt cx="3067220" cy="878639"/>
          </a:xfrm>
        </p:grpSpPr>
        <p:sp>
          <p:nvSpPr>
            <p:cNvPr id="14" name="Rounded Rectangle 13"/>
            <p:cNvSpPr/>
            <p:nvPr/>
          </p:nvSpPr>
          <p:spPr>
            <a:xfrm>
              <a:off x="250067" y="1232297"/>
              <a:ext cx="3067220" cy="878639"/>
            </a:xfrm>
            <a:prstGeom prst="roundRect">
              <a:avLst>
                <a:gd name="adj" fmla="val 10000"/>
              </a:avLst>
            </a:prstGeom>
            <a:ln w="57150" cmpd="sng">
              <a:noFill/>
            </a:ln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258332" y="1240562"/>
              <a:ext cx="2994721" cy="870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285750" lvl="0" indent="-285750" algn="just">
                <a:buFont typeface="Wingdings" pitchFamily="2" charset="2"/>
                <a:buChar char="ü"/>
              </a:pPr>
              <a:r>
                <a:rPr lang="id-ID" dirty="0">
                  <a:latin typeface="Cambria" pitchFamily="18" charset="0"/>
                </a:rPr>
                <a:t>Menerapkan </a:t>
              </a:r>
              <a:r>
                <a:rPr lang="id-ID" i="1" dirty="0">
                  <a:latin typeface="Cambria" pitchFamily="18" charset="0"/>
                </a:rPr>
                <a:t>linkage strategy</a:t>
              </a:r>
              <a:r>
                <a:rPr lang="id-ID" dirty="0">
                  <a:latin typeface="Cambria" pitchFamily="18" charset="0"/>
                </a:rPr>
                <a:t> antara </a:t>
              </a:r>
              <a:r>
                <a:rPr lang="id-ID" dirty="0" smtClean="0">
                  <a:latin typeface="Cambria" pitchFamily="18" charset="0"/>
                </a:rPr>
                <a:t>BUMDesa penghasil </a:t>
              </a:r>
              <a:r>
                <a:rPr lang="id-ID" dirty="0">
                  <a:latin typeface="Cambria" pitchFamily="18" charset="0"/>
                </a:rPr>
                <a:t>bahan baku perantara dengan industri yang bergerak di sektor hilir (termasuk dengan BUMN). Dalam skema ini, </a:t>
              </a:r>
              <a:r>
                <a:rPr lang="id-ID" dirty="0" smtClean="0">
                  <a:latin typeface="Cambria" pitchFamily="18" charset="0"/>
                </a:rPr>
                <a:t>BUMDesa berfungsi </a:t>
              </a:r>
              <a:r>
                <a:rPr lang="id-ID" dirty="0">
                  <a:latin typeface="Cambria" pitchFamily="18" charset="0"/>
                </a:rPr>
                <a:t>sebagai penyedia input bagi industri pengolahan </a:t>
              </a:r>
              <a:r>
                <a:rPr lang="id-ID" dirty="0" smtClean="0">
                  <a:latin typeface="Cambria" pitchFamily="18" charset="0"/>
                </a:rPr>
                <a:t>akhir</a:t>
              </a:r>
              <a:r>
                <a:rPr lang="en-US" dirty="0" smtClean="0">
                  <a:latin typeface="Cambria" pitchFamily="18" charset="0"/>
                </a:rPr>
                <a:t>.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23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2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587366"/>
              </p:ext>
            </p:extLst>
          </p:nvPr>
        </p:nvGraphicFramePr>
        <p:xfrm>
          <a:off x="239287" y="3396134"/>
          <a:ext cx="11614265" cy="312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723331" y="1610436"/>
            <a:ext cx="10426890" cy="1665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1125" lvl="1" algn="ctr">
              <a:spcBef>
                <a:spcPct val="20000"/>
              </a:spcBef>
              <a:tabLst>
                <a:tab pos="357188" algn="l"/>
              </a:tabLst>
            </a:pPr>
            <a:endParaRPr lang="en-US" sz="500" dirty="0" smtClean="0">
              <a:latin typeface="Cambria" pitchFamily="18" charset="0"/>
            </a:endParaRPr>
          </a:p>
          <a:p>
            <a:pPr marL="111125" lvl="1" algn="ctr">
              <a:spcBef>
                <a:spcPct val="20000"/>
              </a:spcBef>
              <a:tabLst>
                <a:tab pos="357188" algn="l"/>
              </a:tabLst>
            </a:pPr>
            <a:r>
              <a:rPr lang="id-ID" sz="1700" dirty="0" smtClean="0">
                <a:latin typeface="Cambria" pitchFamily="18" charset="0"/>
              </a:rPr>
              <a:t>Perlu dibuat kategorisasi tingkat perkembangan BUMDesa berdasarkan status perkembangannya. </a:t>
            </a:r>
            <a:endParaRPr lang="en-US" sz="1700" dirty="0" smtClean="0">
              <a:latin typeface="Cambria" pitchFamily="18" charset="0"/>
            </a:endParaRPr>
          </a:p>
          <a:p>
            <a:pPr marL="111125" lvl="1" algn="ctr">
              <a:spcBef>
                <a:spcPct val="20000"/>
              </a:spcBef>
              <a:tabLst>
                <a:tab pos="357188" algn="l"/>
              </a:tabLst>
            </a:pPr>
            <a:r>
              <a:rPr lang="id-ID" sz="1700" dirty="0" smtClean="0">
                <a:latin typeface="Cambria" pitchFamily="18" charset="0"/>
              </a:rPr>
              <a:t>Hal ini penting untuk dijadikan sebagai dasar pengambilan kebijakan dan pembinaan </a:t>
            </a:r>
            <a:r>
              <a:rPr lang="en-US" sz="1700" dirty="0" err="1" smtClean="0">
                <a:latin typeface="Cambria" pitchFamily="18" charset="0"/>
              </a:rPr>
              <a:t>BUMDesa</a:t>
            </a:r>
            <a:r>
              <a:rPr lang="id-ID" sz="1700" dirty="0" smtClean="0">
                <a:latin typeface="Cambria" pitchFamily="18" charset="0"/>
              </a:rPr>
              <a:t> menurut tingkat kemajuan yang telah dicapai. Dengan adanya pengelompokan ini, pemerintah bisa menentukan kebijakan anggaran, kredit dan lain-lain yang sesuai dengan kebutuhan </a:t>
            </a:r>
            <a:r>
              <a:rPr lang="en-US" sz="1700" dirty="0" err="1" smtClean="0">
                <a:latin typeface="Cambria" pitchFamily="18" charset="0"/>
              </a:rPr>
              <a:t>BUMDesa</a:t>
            </a:r>
            <a:r>
              <a:rPr lang="id-ID" sz="1700" dirty="0" smtClean="0">
                <a:latin typeface="Cambria" pitchFamily="18" charset="0"/>
              </a:rPr>
              <a:t> pada masing-masing kelompok. </a:t>
            </a:r>
            <a:r>
              <a:rPr lang="en-US" sz="1700" dirty="0" err="1" smtClean="0">
                <a:latin typeface="Cambria" pitchFamily="18" charset="0"/>
              </a:rPr>
              <a:t>Contoh</a:t>
            </a:r>
            <a:r>
              <a:rPr lang="en-US" sz="1700" dirty="0" smtClean="0">
                <a:latin typeface="Cambria" pitchFamily="18" charset="0"/>
              </a:rPr>
              <a:t> </a:t>
            </a:r>
            <a:r>
              <a:rPr lang="id-ID" sz="1700" dirty="0" smtClean="0">
                <a:latin typeface="Cambria" pitchFamily="18" charset="0"/>
              </a:rPr>
              <a:t>pengelompokan</a:t>
            </a:r>
            <a:r>
              <a:rPr lang="en-US" sz="1700" dirty="0" smtClean="0">
                <a:latin typeface="Cambria" pitchFamily="18" charset="0"/>
              </a:rPr>
              <a:t> </a:t>
            </a:r>
            <a:r>
              <a:rPr lang="en-US" sz="1700" dirty="0" err="1" smtClean="0">
                <a:latin typeface="Cambria" pitchFamily="18" charset="0"/>
              </a:rPr>
              <a:t>tersebut</a:t>
            </a:r>
            <a:r>
              <a:rPr lang="id-ID" sz="1700" dirty="0" smtClean="0">
                <a:latin typeface="Cambria" pitchFamily="18" charset="0"/>
              </a:rPr>
              <a:t> sebagai berikut: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8930" y="338768"/>
            <a:ext cx="869622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PENINGKATAN DAYA SAING (1)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5</a:t>
            </a:r>
            <a:endParaRPr lang="en-US" sz="8000" b="1" cap="all" dirty="0" smtClean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12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94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5"/>
          <p:cNvSpPr>
            <a:spLocks noChangeArrowheads="1"/>
          </p:cNvSpPr>
          <p:nvPr/>
        </p:nvSpPr>
        <p:spPr bwMode="gray">
          <a:xfrm flipV="1">
            <a:off x="42534" y="1488918"/>
            <a:ext cx="12188825" cy="2509876"/>
          </a:xfrm>
          <a:prstGeom prst="upArrow">
            <a:avLst>
              <a:gd name="adj1" fmla="val 72694"/>
              <a:gd name="adj2" fmla="val 43713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8930" y="338768"/>
            <a:ext cx="869622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PENINGKATAN DAYA SAING (2)</a:t>
            </a:r>
            <a:endParaRPr lang="id-ID" sz="3000" b="1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5</a:t>
            </a:r>
            <a:endParaRPr lang="en-US" sz="8000" b="1" cap="all" dirty="0" smtClean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8229" y="1488964"/>
            <a:ext cx="7751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dirty="0">
                <a:latin typeface="Cambria" pitchFamily="18" charset="0"/>
              </a:rPr>
              <a:t>Kebijakan energi baik dalam penentuan harga bahan bakar dan tarif listrik belum berpihak pada </a:t>
            </a:r>
            <a:r>
              <a:rPr lang="id-ID" dirty="0" smtClean="0">
                <a:latin typeface="Cambria" pitchFamily="18" charset="0"/>
              </a:rPr>
              <a:t>BUMDesa. </a:t>
            </a:r>
            <a:endParaRPr lang="en-US" dirty="0">
              <a:latin typeface="Cambria" pitchFamily="18" charset="0"/>
            </a:endParaRPr>
          </a:p>
          <a:p>
            <a:pPr lvl="0" algn="ctr"/>
            <a:r>
              <a:rPr lang="id-ID" dirty="0" smtClean="0">
                <a:latin typeface="Cambria" pitchFamily="18" charset="0"/>
              </a:rPr>
              <a:t>Kenaikan </a:t>
            </a:r>
            <a:r>
              <a:rPr lang="id-ID" dirty="0">
                <a:latin typeface="Cambria" pitchFamily="18" charset="0"/>
              </a:rPr>
              <a:t>Tarif Dasar Listrik (TDL) dan penyerahan harga bahan bakar kepada pasar membuat  </a:t>
            </a:r>
            <a:r>
              <a:rPr lang="id-ID" dirty="0" smtClean="0">
                <a:latin typeface="Cambria" pitchFamily="18" charset="0"/>
              </a:rPr>
              <a:t>BUMDesa </a:t>
            </a:r>
            <a:r>
              <a:rPr lang="id-ID" dirty="0">
                <a:latin typeface="Cambria" pitchFamily="18" charset="0"/>
              </a:rPr>
              <a:t>berjalan tertatih-tatih (khususnya bagi kelompok </a:t>
            </a:r>
            <a:r>
              <a:rPr lang="id-ID" dirty="0" smtClean="0">
                <a:latin typeface="Cambria" pitchFamily="18" charset="0"/>
              </a:rPr>
              <a:t>BUMDesa Muda dalam hal ini yang </a:t>
            </a:r>
            <a:r>
              <a:rPr lang="id-ID" dirty="0">
                <a:latin typeface="Cambria" pitchFamily="18" charset="0"/>
              </a:rPr>
              <a:t>belum efisien dari sisi biaya). </a:t>
            </a:r>
          </a:p>
        </p:txBody>
      </p:sp>
      <p:sp>
        <p:nvSpPr>
          <p:cNvPr id="18" name="Freeform 4"/>
          <p:cNvSpPr>
            <a:spLocks/>
          </p:cNvSpPr>
          <p:nvPr/>
        </p:nvSpPr>
        <p:spPr bwMode="gray">
          <a:xfrm>
            <a:off x="1617528" y="5029796"/>
            <a:ext cx="201930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gray">
          <a:xfrm rot="10800000">
            <a:off x="8652599" y="4067034"/>
            <a:ext cx="1924050" cy="962025"/>
          </a:xfrm>
          <a:custGeom>
            <a:avLst/>
            <a:gdLst>
              <a:gd name="T0" fmla="*/ 88 w 2320"/>
              <a:gd name="T1" fmla="*/ 696 h 792"/>
              <a:gd name="T2" fmla="*/ 88 w 2320"/>
              <a:gd name="T3" fmla="*/ 0 h 792"/>
              <a:gd name="T4" fmla="*/ 0 w 2320"/>
              <a:gd name="T5" fmla="*/ 0 h 792"/>
              <a:gd name="T6" fmla="*/ 0 w 2320"/>
              <a:gd name="T7" fmla="*/ 792 h 792"/>
              <a:gd name="T8" fmla="*/ 2320 w 2320"/>
              <a:gd name="T9" fmla="*/ 792 h 792"/>
              <a:gd name="T10" fmla="*/ 2320 w 2320"/>
              <a:gd name="T11" fmla="*/ 696 h 792"/>
              <a:gd name="T12" fmla="*/ 88 w 2320"/>
              <a:gd name="T13" fmla="*/ 696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gray">
          <a:xfrm>
            <a:off x="1801505" y="4267796"/>
            <a:ext cx="8557156" cy="15240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lvl="0" algn="ctr"/>
            <a:r>
              <a:rPr lang="id-ID" dirty="0">
                <a:solidFill>
                  <a:schemeClr val="bg1"/>
                </a:solidFill>
                <a:latin typeface="Cambria" pitchFamily="18" charset="0"/>
              </a:rPr>
              <a:t>Oleh karena itu, perlu dibuat kebijakan tarif dan harga bahan bakar yang disesuaikan dengan status perkembangan </a:t>
            </a:r>
            <a:r>
              <a:rPr lang="id-ID" dirty="0" smtClean="0">
                <a:solidFill>
                  <a:schemeClr val="bg1"/>
                </a:solidFill>
                <a:latin typeface="Cambria" pitchFamily="18" charset="0"/>
              </a:rPr>
              <a:t>BUMDesa. 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  <a:p>
            <a:pPr lvl="0" algn="ctr"/>
            <a:r>
              <a:rPr lang="id-ID" dirty="0" smtClean="0">
                <a:solidFill>
                  <a:schemeClr val="bg1"/>
                </a:solidFill>
                <a:latin typeface="Cambria" pitchFamily="18" charset="0"/>
              </a:rPr>
              <a:t>BUMDesa </a:t>
            </a:r>
            <a:r>
              <a:rPr lang="id-ID" dirty="0">
                <a:solidFill>
                  <a:schemeClr val="bg1"/>
                </a:solidFill>
                <a:latin typeface="Cambria" pitchFamily="18" charset="0"/>
              </a:rPr>
              <a:t>yang masuk dalam kategori “</a:t>
            </a:r>
            <a:r>
              <a:rPr lang="id-ID" dirty="0" smtClean="0">
                <a:solidFill>
                  <a:schemeClr val="bg1"/>
                </a:solidFill>
                <a:latin typeface="Cambria" pitchFamily="18" charset="0"/>
              </a:rPr>
              <a:t>BUMDESA MUDA/BARU BERJALAN” </a:t>
            </a:r>
            <a:r>
              <a:rPr lang="id-ID" dirty="0">
                <a:solidFill>
                  <a:schemeClr val="bg1"/>
                </a:solidFill>
                <a:latin typeface="Cambria" pitchFamily="18" charset="0"/>
              </a:rPr>
              <a:t>seharusnya mendapat keringanan tarif listrik dan harga bahan bakar yang lebih rendah dibandingkan dengan </a:t>
            </a:r>
            <a:r>
              <a:rPr lang="id-ID" dirty="0" smtClean="0">
                <a:solidFill>
                  <a:schemeClr val="bg1"/>
                </a:solidFill>
                <a:latin typeface="Cambria" pitchFamily="18" charset="0"/>
              </a:rPr>
              <a:t>BUMDesa </a:t>
            </a:r>
            <a:r>
              <a:rPr lang="id-ID" dirty="0">
                <a:solidFill>
                  <a:schemeClr val="bg1"/>
                </a:solidFill>
                <a:latin typeface="Cambria" pitchFamily="18" charset="0"/>
              </a:rPr>
              <a:t>yang sudah </a:t>
            </a:r>
            <a:r>
              <a:rPr lang="id-ID" dirty="0" smtClean="0">
                <a:solidFill>
                  <a:schemeClr val="bg1"/>
                </a:solidFill>
                <a:latin typeface="Cambria" pitchFamily="18" charset="0"/>
              </a:rPr>
              <a:t>“BERKEMBANG” </a:t>
            </a:r>
            <a:r>
              <a:rPr lang="id-ID" dirty="0">
                <a:solidFill>
                  <a:schemeClr val="bg1"/>
                </a:solidFill>
                <a:latin typeface="Cambria" pitchFamily="18" charset="0"/>
              </a:rPr>
              <a:t>atau “Mandiri”.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22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08929" y="1571756"/>
            <a:ext cx="10309531" cy="1335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n-US" sz="200" dirty="0" smtClean="0">
              <a:latin typeface="Cambria" pitchFamily="18" charset="0"/>
            </a:endParaRPr>
          </a:p>
          <a:p>
            <a:pPr lvl="0" algn="just"/>
            <a:r>
              <a:rPr lang="id-ID" dirty="0" smtClean="0">
                <a:latin typeface="Cambria" pitchFamily="18" charset="0"/>
              </a:rPr>
              <a:t>Menghadapi implementasi perdagangan bebas, BUMDesa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id-ID" dirty="0" smtClean="0">
                <a:latin typeface="Cambria" pitchFamily="18" charset="0"/>
              </a:rPr>
              <a:t>akan bersaing dengan produk-produk luar negeri yang lebih kompetitif. Sambil meningkatkan daya saing BUMDesa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id-ID" dirty="0" smtClean="0">
                <a:latin typeface="Cambria" pitchFamily="18" charset="0"/>
              </a:rPr>
              <a:t>dalam jangka panjang, perlu dilakukan langkah-langkah antisipasi jangka pendek agar BUMDesa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id-ID" dirty="0" smtClean="0">
                <a:latin typeface="Cambria" pitchFamily="18" charset="0"/>
              </a:rPr>
              <a:t>tidak tersingkir akibat persaingan yang tidak seimbang. Oleh karena itu perlu dilakukan langkah-langkah berikut ini:</a:t>
            </a:r>
            <a:endParaRPr lang="id-ID" dirty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8930" y="338768"/>
            <a:ext cx="970902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000" b="1" dirty="0"/>
              <a:t>ANTISIPASI </a:t>
            </a:r>
            <a:endParaRPr lang="en-US" sz="3000" b="1" dirty="0" smtClean="0"/>
          </a:p>
          <a:p>
            <a:r>
              <a:rPr lang="id-ID" sz="3000" b="1" dirty="0" smtClean="0"/>
              <a:t>MENGHADAPI </a:t>
            </a:r>
            <a:r>
              <a:rPr lang="id-ID" sz="3000" b="1" dirty="0"/>
              <a:t>IMPLEMENTASI PERDAGANGAN BEBAS</a:t>
            </a:r>
            <a:endParaRPr lang="id-ID" sz="3000" b="1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6</a:t>
            </a:r>
            <a:endParaRPr lang="en-US" sz="8000" b="1" cap="all" dirty="0" smtClean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353403" y="3200336"/>
            <a:ext cx="9850438" cy="923928"/>
            <a:chOff x="1248" y="1311"/>
            <a:chExt cx="6205" cy="582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16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576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28" y="1311"/>
              <a:ext cx="572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id-ID" dirty="0" smtClean="0">
                  <a:latin typeface="Cambria" pitchFamily="18" charset="0"/>
                </a:rPr>
                <a:t> </a:t>
              </a:r>
              <a:r>
                <a:rPr lang="id-ID" dirty="0">
                  <a:latin typeface="Cambria" pitchFamily="18" charset="0"/>
                </a:rPr>
                <a:t>kategori “</a:t>
              </a:r>
              <a:r>
                <a:rPr lang="id-ID" dirty="0" smtClean="0">
                  <a:latin typeface="Cambria" pitchFamily="18" charset="0"/>
                </a:rPr>
                <a:t>BUMDESA MUDA” DAN “BUMDESA MADYA” agar tidak </a:t>
              </a:r>
              <a:r>
                <a:rPr lang="id-ID" dirty="0">
                  <a:latin typeface="Cambria" pitchFamily="18" charset="0"/>
                </a:rPr>
                <a:t>dikenai pajak </a:t>
              </a:r>
              <a:r>
                <a:rPr lang="id-ID" dirty="0" smtClean="0">
                  <a:latin typeface="Cambria" pitchFamily="18" charset="0"/>
                </a:rPr>
                <a:t>atau diberikan PPh </a:t>
              </a:r>
              <a:r>
                <a:rPr lang="id-ID" dirty="0">
                  <a:latin typeface="Cambria" pitchFamily="18" charset="0"/>
                </a:rPr>
                <a:t>sebesar 0% (bebas pajak</a:t>
              </a:r>
              <a:r>
                <a:rPr lang="id-ID" dirty="0" smtClean="0">
                  <a:latin typeface="Cambria" pitchFamily="18" charset="0"/>
                </a:rPr>
                <a:t>)</a:t>
              </a:r>
              <a:r>
                <a:rPr lang="en-US" dirty="0" smtClean="0">
                  <a:latin typeface="Cambria" pitchFamily="18" charset="0"/>
                </a:rPr>
                <a:t>;  (</a:t>
              </a:r>
              <a:r>
                <a:rPr lang="en-US" dirty="0" err="1">
                  <a:latin typeface="Cambria" pitchFamily="18" charset="0"/>
                </a:rPr>
                <a:t>D</a:t>
              </a:r>
              <a:r>
                <a:rPr lang="en-US" dirty="0" err="1" smtClean="0">
                  <a:latin typeface="Cambria" pitchFamily="18" charset="0"/>
                </a:rPr>
                <a:t>engan</a:t>
              </a:r>
              <a:r>
                <a:rPr lang="en-US" dirty="0" smtClean="0">
                  <a:latin typeface="Cambria" pitchFamily="18" charset="0"/>
                </a:rPr>
                <a:t> </a:t>
              </a:r>
              <a:r>
                <a:rPr lang="en-US" dirty="0" err="1" smtClean="0">
                  <a:latin typeface="Cambria" pitchFamily="18" charset="0"/>
                </a:rPr>
                <a:t>mengajukan</a:t>
              </a:r>
              <a:r>
                <a:rPr lang="en-US" dirty="0" smtClean="0">
                  <a:latin typeface="Cambria" pitchFamily="18" charset="0"/>
                </a:rPr>
                <a:t> </a:t>
              </a:r>
              <a:r>
                <a:rPr lang="en-US" dirty="0" err="1" smtClean="0">
                  <a:latin typeface="Cambria" pitchFamily="18" charset="0"/>
                </a:rPr>
                <a:t>Revisi</a:t>
              </a:r>
              <a:r>
                <a:rPr lang="en-US" dirty="0" smtClean="0">
                  <a:latin typeface="Cambria" pitchFamily="18" charset="0"/>
                </a:rPr>
                <a:t> PP No.46 </a:t>
              </a:r>
              <a:r>
                <a:rPr lang="en-US" dirty="0" err="1" smtClean="0">
                  <a:latin typeface="Cambria" pitchFamily="18" charset="0"/>
                </a:rPr>
                <a:t>Tahun</a:t>
              </a:r>
              <a:r>
                <a:rPr lang="en-US" dirty="0" smtClean="0">
                  <a:latin typeface="Cambria" pitchFamily="18" charset="0"/>
                </a:rPr>
                <a:t> 2013).</a:t>
              </a:r>
              <a:endParaRPr lang="en-US" dirty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+mj-lt"/>
                </a:rPr>
                <a:t>1</a:t>
              </a:r>
            </a:p>
          </p:txBody>
        </p:sp>
      </p:grpSp>
      <p:grpSp>
        <p:nvGrpSpPr>
          <p:cNvPr id="19" name="Group 35"/>
          <p:cNvGrpSpPr>
            <a:grpSpLocks/>
          </p:cNvGrpSpPr>
          <p:nvPr/>
        </p:nvGrpSpPr>
        <p:grpSpPr bwMode="auto">
          <a:xfrm>
            <a:off x="1353402" y="4129022"/>
            <a:ext cx="9786938" cy="923927"/>
            <a:chOff x="1248" y="1896"/>
            <a:chExt cx="6165" cy="582"/>
          </a:xfrm>
        </p:grpSpPr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576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728" y="1896"/>
              <a:ext cx="568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id-ID" dirty="0">
                  <a:latin typeface="Cambria" pitchFamily="18" charset="0"/>
                </a:rPr>
                <a:t>Program bantuan pemerintah harus lebih fokus dan </a:t>
              </a:r>
              <a:endParaRPr lang="en-US" dirty="0" smtClean="0">
                <a:latin typeface="Cambria" pitchFamily="18" charset="0"/>
              </a:endParaRPr>
            </a:p>
            <a:p>
              <a:pPr lvl="0" algn="just"/>
              <a:r>
                <a:rPr lang="id-ID" dirty="0" smtClean="0">
                  <a:latin typeface="Cambria" pitchFamily="18" charset="0"/>
                </a:rPr>
                <a:t>menyantuni </a:t>
              </a:r>
              <a:r>
                <a:rPr lang="id-ID" dirty="0">
                  <a:latin typeface="Cambria" pitchFamily="18" charset="0"/>
                </a:rPr>
                <a:t>kebutuhan </a:t>
              </a:r>
              <a:r>
                <a:rPr lang="id-ID" dirty="0" smtClean="0">
                  <a:latin typeface="Cambria" pitchFamily="18" charset="0"/>
                </a:rPr>
                <a:t>BUMDesa</a:t>
              </a:r>
              <a:r>
                <a:rPr lang="en-US" dirty="0" smtClean="0">
                  <a:latin typeface="Cambria" pitchFamily="18" charset="0"/>
                </a:rPr>
                <a:t> </a:t>
              </a:r>
              <a:r>
                <a:rPr lang="id-ID" dirty="0" smtClean="0">
                  <a:latin typeface="Cambria" pitchFamily="18" charset="0"/>
                </a:rPr>
                <a:t>yang </a:t>
              </a:r>
              <a:r>
                <a:rPr lang="id-ID" dirty="0">
                  <a:latin typeface="Cambria" pitchFamily="18" charset="0"/>
                </a:rPr>
                <a:t>masuk dalam kategori “</a:t>
              </a:r>
              <a:r>
                <a:rPr lang="id-ID" dirty="0" smtClean="0">
                  <a:latin typeface="Cambria" pitchFamily="18" charset="0"/>
                </a:rPr>
                <a:t>BUMDESA MADYA/BERKEMBANG”</a:t>
              </a:r>
              <a:r>
                <a:rPr lang="en-US" dirty="0" smtClean="0">
                  <a:latin typeface="Cambria" pitchFamily="18" charset="0"/>
                </a:rPr>
                <a:t>;</a:t>
              </a:r>
              <a:endParaRPr lang="id-ID" dirty="0">
                <a:latin typeface="Cambria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+mj-lt"/>
                </a:rPr>
                <a:t>2</a:t>
              </a:r>
            </a:p>
          </p:txBody>
        </p:sp>
      </p:grp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1353403" y="5035482"/>
            <a:ext cx="9753600" cy="685801"/>
            <a:chOff x="1248" y="2467"/>
            <a:chExt cx="6144" cy="432"/>
          </a:xfrm>
        </p:grpSpPr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576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719" y="2467"/>
              <a:ext cx="567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id-ID" dirty="0">
                  <a:latin typeface="Cambria" pitchFamily="18" charset="0"/>
                </a:rPr>
                <a:t>Penyesuaian tarif dasar listrik dan harga bahan bakar untuk </a:t>
              </a:r>
              <a:r>
                <a:rPr lang="en-US" dirty="0" err="1" smtClean="0">
                  <a:latin typeface="Cambria" pitchFamily="18" charset="0"/>
                </a:rPr>
                <a:t>BUMDesa</a:t>
              </a:r>
              <a:r>
                <a:rPr lang="en-US" dirty="0" smtClean="0">
                  <a:latin typeface="Cambria" pitchFamily="18" charset="0"/>
                </a:rPr>
                <a:t> </a:t>
              </a:r>
            </a:p>
            <a:p>
              <a:pPr lvl="0"/>
              <a:r>
                <a:rPr lang="id-ID" dirty="0" smtClean="0">
                  <a:latin typeface="Cambria" pitchFamily="18" charset="0"/>
                </a:rPr>
                <a:t>kategori </a:t>
              </a:r>
              <a:r>
                <a:rPr lang="id-ID" dirty="0">
                  <a:latin typeface="Cambria" pitchFamily="18" charset="0"/>
                </a:rPr>
                <a:t>“</a:t>
              </a:r>
              <a:r>
                <a:rPr lang="id-ID" dirty="0" smtClean="0">
                  <a:latin typeface="Cambria" pitchFamily="18" charset="0"/>
                </a:rPr>
                <a:t>BUMDESA MUDA/BARU BERJALAN”</a:t>
              </a:r>
              <a:endParaRPr lang="en-US" dirty="0"/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+mj-lt"/>
                </a:rPr>
                <a:t>3</a:t>
              </a: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3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4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5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2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+mj-lt"/>
                </a:rPr>
                <a:t>3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37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50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5"/>
          <p:cNvSpPr>
            <a:spLocks noChangeArrowheads="1"/>
          </p:cNvSpPr>
          <p:nvPr/>
        </p:nvSpPr>
        <p:spPr bwMode="gray">
          <a:xfrm flipV="1">
            <a:off x="10231" y="1532174"/>
            <a:ext cx="12188825" cy="3370900"/>
          </a:xfrm>
          <a:prstGeom prst="upArrow">
            <a:avLst>
              <a:gd name="adj1" fmla="val 72694"/>
              <a:gd name="adj2" fmla="val 37056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8929" y="1488917"/>
            <a:ext cx="10309531" cy="177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en-US" dirty="0" err="1" smtClean="0">
                <a:latin typeface="+mj-lt"/>
              </a:rPr>
              <a:t>Beberapa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mengaku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memiliki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ternyata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Peraturan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mengenai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Padahal</a:t>
            </a:r>
            <a:r>
              <a:rPr lang="en-US" dirty="0" smtClean="0">
                <a:latin typeface="+mj-lt"/>
              </a:rPr>
              <a:t> </a:t>
            </a:r>
            <a:r>
              <a:rPr lang="id-ID" dirty="0">
                <a:latin typeface="+mj-lt"/>
              </a:rPr>
              <a:t>Dalam pasal 88 ayat (1) dan (2) undang-undang nomor 6 tahun 2014 tentang Desa disebutkan bahwa pendirian BUM Desa disepakati melalui Musyawarah Desa dan ditetapkan dengan Peraturan Desa. Ketentuan ini menegaskan bahwa satu-satunya landasan hukum yang mengikat dan berlaku dalam pendirian BUM Desa adalah melalui penerbitan Peraturan </a:t>
            </a:r>
            <a:r>
              <a:rPr lang="id-ID" dirty="0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sehingga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pembuatan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Perdes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dilakukan</a:t>
            </a:r>
            <a:endParaRPr lang="id-ID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8930" y="338768"/>
            <a:ext cx="970902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PENDAMPINGAN DALAM PEMBUATAN </a:t>
            </a:r>
          </a:p>
          <a:p>
            <a:r>
              <a:rPr lang="en-US" sz="3000" b="1" dirty="0" smtClean="0"/>
              <a:t>PERATURAN DESA MENGENAI BUMDESA</a:t>
            </a:r>
            <a:endParaRPr lang="id-ID" sz="3000" b="1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7</a:t>
            </a:r>
            <a:endParaRPr lang="en-US" sz="8000" b="1" cap="all" dirty="0" smtClean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37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88661" y="4899409"/>
            <a:ext cx="9107726" cy="586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Mendampingi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pengelola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BUMDes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aparat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Desa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pembuatan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Peraturan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Desa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Perdes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tentang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BUMDesa</a:t>
            </a:r>
            <a:endParaRPr lang="id-ID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17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622405"/>
              </p:ext>
            </p:extLst>
          </p:nvPr>
        </p:nvGraphicFramePr>
        <p:xfrm>
          <a:off x="908929" y="2715904"/>
          <a:ext cx="10541543" cy="367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08929" y="1255126"/>
            <a:ext cx="10541543" cy="1159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57188" lvl="1" algn="just">
              <a:spcBef>
                <a:spcPct val="20000"/>
              </a:spcBef>
              <a:tabLst>
                <a:tab pos="357188" algn="l"/>
              </a:tabLst>
            </a:pPr>
            <a:r>
              <a:rPr lang="id-ID" sz="2000" dirty="0" smtClean="0">
                <a:latin typeface="Cambria" pitchFamily="18" charset="0"/>
              </a:rPr>
              <a:t>Pengembangan BUMDesa akan sangat ditentukan oleh dukungan dari lembaga dan kementerian lain. Hal-hal yang dapat dilakukan kementerian lain untuk mendukung pengembangan BUMDesa adalah sebagai berikut: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8929" y="338768"/>
            <a:ext cx="10937327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000" b="1" dirty="0"/>
              <a:t>UPAYA BERSAMA LINTAS K/L DALAM PENGEMBANGAN </a:t>
            </a:r>
            <a:r>
              <a:rPr lang="id-ID" sz="3000" b="1" dirty="0" smtClean="0"/>
              <a:t>BUMD</a:t>
            </a:r>
            <a:r>
              <a:rPr lang="en-US" sz="3000" b="1" dirty="0" smtClean="0"/>
              <a:t>ESA</a:t>
            </a:r>
            <a:endParaRPr lang="id-ID" sz="3000" b="1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44" y="165479"/>
            <a:ext cx="1010150" cy="13234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8</a:t>
            </a:r>
            <a:endParaRPr lang="en-US" sz="8000" b="1" cap="all" dirty="0" smtClean="0">
              <a:ln w="0"/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10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Alternate Process 10"/>
          <p:cNvSpPr/>
          <p:nvPr/>
        </p:nvSpPr>
        <p:spPr bwMode="auto">
          <a:xfrm>
            <a:off x="9850793" y="3455021"/>
            <a:ext cx="1431920" cy="4997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Dalam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Negeri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1697384" y="2821933"/>
            <a:ext cx="1432818" cy="47177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BUMN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1267093" y="3426794"/>
            <a:ext cx="1436710" cy="44910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Perdagangan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10122443" y="4085586"/>
            <a:ext cx="1394577" cy="444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Pertanian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 bwMode="auto">
          <a:xfrm>
            <a:off x="1095465" y="4571303"/>
            <a:ext cx="1395880" cy="4724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PU</a:t>
            </a:r>
          </a:p>
        </p:txBody>
      </p:sp>
      <p:sp>
        <p:nvSpPr>
          <p:cNvPr id="16" name="Flowchart: Alternate Process 15"/>
          <p:cNvSpPr/>
          <p:nvPr/>
        </p:nvSpPr>
        <p:spPr bwMode="auto">
          <a:xfrm>
            <a:off x="9299644" y="5877316"/>
            <a:ext cx="1392945" cy="47177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KP</a:t>
            </a:r>
          </a:p>
        </p:txBody>
      </p:sp>
      <p:sp>
        <p:nvSpPr>
          <p:cNvPr id="17" name="Flowchart: Alternate Process 16"/>
          <p:cNvSpPr/>
          <p:nvPr/>
        </p:nvSpPr>
        <p:spPr bwMode="auto">
          <a:xfrm>
            <a:off x="1690805" y="5793359"/>
            <a:ext cx="1439397" cy="49991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ESDM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 bwMode="auto">
          <a:xfrm>
            <a:off x="9785457" y="5251728"/>
            <a:ext cx="1424164" cy="55091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Kehutanan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 bwMode="auto">
          <a:xfrm>
            <a:off x="9972892" y="4661330"/>
            <a:ext cx="1439395" cy="47241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Keuangan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 bwMode="auto">
          <a:xfrm>
            <a:off x="1095464" y="3976802"/>
            <a:ext cx="1395881" cy="51448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Kesehatan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9382044" y="2821686"/>
            <a:ext cx="1493998" cy="47322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Perindustrian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 bwMode="auto">
          <a:xfrm>
            <a:off x="1095465" y="5123559"/>
            <a:ext cx="1403310" cy="56362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Sosial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3305217" y="3718561"/>
            <a:ext cx="299114" cy="67744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3445469" y="4376129"/>
            <a:ext cx="160728" cy="74743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016155" y="3954805"/>
            <a:ext cx="578125" cy="47916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flipH="1">
            <a:off x="2906973" y="4433969"/>
            <a:ext cx="645566" cy="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flipV="1">
            <a:off x="9154442" y="3599731"/>
            <a:ext cx="145214" cy="73101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9163486" y="4338186"/>
            <a:ext cx="160728" cy="74743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V="1">
            <a:off x="9137505" y="3875896"/>
            <a:ext cx="578125" cy="47916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V="1">
            <a:off x="9163486" y="4330742"/>
            <a:ext cx="645565" cy="516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H="1">
            <a:off x="3032075" y="4422595"/>
            <a:ext cx="578126" cy="44764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9179406" y="4384628"/>
            <a:ext cx="536224" cy="42292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Alternate Process 48"/>
          <p:cNvSpPr/>
          <p:nvPr/>
        </p:nvSpPr>
        <p:spPr bwMode="auto">
          <a:xfrm>
            <a:off x="4107980" y="2377203"/>
            <a:ext cx="4626590" cy="471779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solidFill>
                  <a:schemeClr val="tx1"/>
                </a:solidFill>
                <a:latin typeface="Cambria" pitchFamily="18" charset="0"/>
              </a:rPr>
              <a:t>Kementerian</a:t>
            </a:r>
            <a:r>
              <a:rPr lang="en-US" u="sng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Desa</a:t>
            </a:r>
            <a:r>
              <a:rPr lang="en-US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, PDT </a:t>
            </a:r>
            <a:r>
              <a:rPr lang="en-US" u="sng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Transmigrasi</a:t>
            </a:r>
            <a:endParaRPr lang="en-US" u="sng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0768" y="-298868"/>
            <a:ext cx="170595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u="sng" dirty="0" smtClean="0">
                <a:solidFill>
                  <a:schemeClr val="bg1"/>
                </a:solidFill>
                <a:latin typeface="Cambria" pitchFamily="18" charset="0"/>
              </a:rPr>
              <a:t>SOLUSI</a:t>
            </a:r>
            <a:endParaRPr lang="id-ID" sz="3000" b="1" u="sng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1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92945"/>
              </p:ext>
            </p:extLst>
          </p:nvPr>
        </p:nvGraphicFramePr>
        <p:xfrm>
          <a:off x="1136428" y="1610440"/>
          <a:ext cx="10107941" cy="407574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1057"/>
                <a:gridCol w="9316884"/>
              </a:tblGrid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1.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Peluncuran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“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Gerakan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Mandiri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” di 5.000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pada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tahun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2015;</a:t>
                      </a:r>
                      <a:endParaRPr lang="id-ID" sz="1600" b="0" u="none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2.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Pendampingan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Penguatan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kapasitas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kelembagaan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masyarakat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dengan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menyediakan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tenaga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pendamping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sebanyak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84.000 orang;</a:t>
                      </a:r>
                      <a:endParaRPr lang="id-ID" sz="1600" b="0" u="none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3.</a:t>
                      </a:r>
                      <a:endParaRPr lang="id-ID" sz="1800" b="1" dirty="0">
                        <a:solidFill>
                          <a:srgbClr val="FF0000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800" b="1" dirty="0" err="1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Pembentukan</a:t>
                      </a:r>
                      <a:r>
                        <a:rPr lang="en-SG" sz="18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800" b="1" dirty="0" err="1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SG" sz="18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800" b="1" dirty="0" err="1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pengembangan</a:t>
                      </a:r>
                      <a:r>
                        <a:rPr lang="en-SG" sz="18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 5.000 </a:t>
                      </a:r>
                      <a:r>
                        <a:rPr lang="en-SG" sz="1800" b="1" dirty="0" err="1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BUMDesa</a:t>
                      </a:r>
                      <a:r>
                        <a:rPr lang="en-SG" sz="1800" b="1" dirty="0" smtClean="0">
                          <a:solidFill>
                            <a:srgbClr val="FF0000"/>
                          </a:solidFill>
                          <a:latin typeface="Cambria" pitchFamily="18" charset="0"/>
                        </a:rPr>
                        <a:t>;</a:t>
                      </a:r>
                      <a:endParaRPr lang="id-ID" sz="1800" b="0" u="none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4.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Revitalisasi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Pasar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di 5.000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/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kawasan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perdesaan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;</a:t>
                      </a:r>
                      <a:endParaRPr lang="id-ID" sz="1600" b="1" u="none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5.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Pembangunan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Infrastruktur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jalan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pendukung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pengembangan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produk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unggulan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di 5.000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Mandiri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;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6.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Penyiapan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implementasi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penyaluran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Dana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Rp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 1,4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miliar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per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secara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bertahap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;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84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7.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Penyaluran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Modal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bagi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Koperasi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/UKM di 5.000 </a:t>
                      </a:r>
                      <a:r>
                        <a:rPr lang="en-SG" sz="1600" b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b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;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01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8.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Pilot project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sistem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pelayanan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publik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jaringan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koneksi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online di 5.000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desa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;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01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mbria"/>
                          <a:cs typeface="Cambria"/>
                        </a:rPr>
                        <a:t>9.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“</a:t>
                      </a:r>
                      <a:r>
                        <a:rPr lang="en-SG" sz="1600" i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Save villages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” di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daerah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perbatasan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pulau-pulau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terdepan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terluar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SG" sz="16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terpencil</a:t>
                      </a:r>
                      <a:r>
                        <a:rPr lang="en-SG" sz="16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id-ID" sz="1600" b="0" u="none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121888" marR="1218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36428" y="634956"/>
            <a:ext cx="1010794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Cambria" pitchFamily="18" charset="0"/>
              </a:rPr>
              <a:t>NAWA KERJA (9 AGENDA PRIORITAS)</a:t>
            </a:r>
            <a:r>
              <a:rPr lang="en-US" sz="24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Cambria" pitchFamily="18" charset="0"/>
              </a:rPr>
              <a:t>KEMENTERIAN DESA, PDT DAN TRANSMIGRASI</a:t>
            </a:r>
            <a:endParaRPr lang="en-US" sz="24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6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59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241" y="285600"/>
            <a:ext cx="10969943" cy="1143000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latin typeface="Cambria" pitchFamily="18" charset="0"/>
              </a:rPr>
              <a:t>9. PROGRAM PENGEMBANGAN BUMD</a:t>
            </a:r>
            <a:r>
              <a:rPr lang="en-US" sz="3200" b="1" dirty="0" smtClean="0">
                <a:latin typeface="Cambria" pitchFamily="18" charset="0"/>
              </a:rPr>
              <a:t>ESA</a:t>
            </a:r>
            <a:r>
              <a:rPr lang="id-ID" sz="3200" b="1" dirty="0" smtClean="0">
                <a:latin typeface="Cambria" pitchFamily="18" charset="0"/>
              </a:rPr>
              <a:t> KEMENTERIAN DESA, PDT DAN TRANSMIGRASI</a:t>
            </a:r>
            <a:r>
              <a:rPr lang="en-US" sz="3200" b="1" dirty="0" smtClean="0">
                <a:latin typeface="Cambria" pitchFamily="18" charset="0"/>
              </a:rPr>
              <a:t> </a:t>
            </a:r>
            <a:endParaRPr lang="id-ID" sz="3200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8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0604181"/>
              </p:ext>
            </p:extLst>
          </p:nvPr>
        </p:nvGraphicFramePr>
        <p:xfrm>
          <a:off x="-1216532" y="1490598"/>
          <a:ext cx="12567705" cy="495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95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2" descr="H:\2011\BNPP\Bendera dan Perbatasan\4931869414_6301882f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3" r="16319"/>
          <a:stretch>
            <a:fillRect/>
          </a:stretch>
        </p:blipFill>
        <p:spPr bwMode="auto">
          <a:xfrm>
            <a:off x="0" y="-71438"/>
            <a:ext cx="1218882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8671" y="1306513"/>
            <a:ext cx="609441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chemeClr val="bg1"/>
                </a:solidFill>
                <a:effectLst>
                  <a:outerShdw blurRad="787400" dir="8280000" sx="115000" sy="115000" algn="ctr" rotWithShape="0">
                    <a:srgbClr val="000000">
                      <a:alpha val="0"/>
                    </a:srgbClr>
                  </a:outerShdw>
                </a:effectLst>
                <a:latin typeface="Matura MT Script Capitals" pitchFamily="66" charset="0"/>
                <a:ea typeface="Times New Roman" pitchFamily="18" charset="0"/>
                <a:cs typeface="Aharoni" pitchFamily="2" charset="-79"/>
              </a:rPr>
              <a:t>Desa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787400" dir="8280000" sx="115000" sy="115000" algn="ctr" rotWithShape="0">
                    <a:srgbClr val="000000">
                      <a:alpha val="0"/>
                    </a:srgbClr>
                  </a:outerShdw>
                </a:effectLst>
                <a:latin typeface="Matura MT Script Capitals" pitchFamily="66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787400" dir="8280000" sx="115000" sy="115000" algn="ctr" rotWithShape="0">
                    <a:srgbClr val="000000">
                      <a:alpha val="0"/>
                    </a:srgbClr>
                  </a:outerShdw>
                </a:effectLst>
                <a:latin typeface="Matura MT Script Capitals" pitchFamily="66" charset="0"/>
                <a:ea typeface="Times New Roman" pitchFamily="18" charset="0"/>
                <a:cs typeface="Aharoni" pitchFamily="2" charset="-79"/>
              </a:rPr>
              <a:t>Membangun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787400" dir="8280000" sx="115000" sy="115000" algn="ctr" rotWithShape="0">
                    <a:srgbClr val="000000">
                      <a:alpha val="0"/>
                    </a:srgbClr>
                  </a:outerShdw>
                </a:effectLst>
                <a:latin typeface="Matura MT Script Capitals" pitchFamily="66" charset="0"/>
                <a:ea typeface="Times New Roman" pitchFamily="18" charset="0"/>
                <a:cs typeface="Aharoni" pitchFamily="2" charset="-79"/>
              </a:rPr>
              <a:t> Indonesia</a:t>
            </a:r>
            <a:endParaRPr lang="id-ID" sz="6000" dirty="0">
              <a:solidFill>
                <a:schemeClr val="bg1"/>
              </a:solidFill>
              <a:effectLst>
                <a:outerShdw blurRad="787400" dir="8280000" sx="115000" sy="115000" algn="ctr" rotWithShape="0">
                  <a:srgbClr val="000000">
                    <a:alpha val="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6896" y="6309185"/>
            <a:ext cx="659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Kementerian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Desa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, Pembangunan Daerah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Tertinggal</a:t>
            </a: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dan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Transmigrasi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34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6008" y="3497153"/>
            <a:ext cx="11684367" cy="303254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68375" indent="-968375">
              <a:buNone/>
              <a:defRPr/>
            </a:pPr>
            <a:r>
              <a:rPr lang="id-ID" sz="1800" b="1" dirty="0" smtClean="0">
                <a:latin typeface="Cambria" pitchFamily="18" charset="0"/>
              </a:rPr>
              <a:t>TUJUAN BUMDES: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 smtClean="0">
                <a:latin typeface="Cambria" pitchFamily="18" charset="0"/>
              </a:rPr>
              <a:t>eningkatkan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perekonomian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Desa</a:t>
            </a:r>
            <a:r>
              <a:rPr lang="id-ID" sz="1600" dirty="0" smtClean="0">
                <a:latin typeface="Cambria" pitchFamily="18" charset="0"/>
              </a:rPr>
              <a:t>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>
                <a:latin typeface="Cambria" pitchFamily="18" charset="0"/>
              </a:rPr>
              <a:t>engoptimalkan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aset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Desa</a:t>
            </a:r>
            <a:r>
              <a:rPr lang="en-US" sz="1600" dirty="0" smtClean="0">
                <a:latin typeface="Cambria" pitchFamily="18" charset="0"/>
              </a:rPr>
              <a:t>;</a:t>
            </a:r>
            <a:endParaRPr lang="id-ID" sz="1600" dirty="0">
              <a:latin typeface="Cambria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 smtClean="0">
                <a:latin typeface="Cambria" pitchFamily="18" charset="0"/>
              </a:rPr>
              <a:t>eningkatkan</a:t>
            </a:r>
            <a:r>
              <a:rPr lang="en-US" sz="1600" dirty="0" smtClean="0">
                <a:latin typeface="Cambria" pitchFamily="18" charset="0"/>
              </a:rPr>
              <a:t>  </a:t>
            </a:r>
            <a:r>
              <a:rPr lang="en-US" sz="1600" dirty="0" err="1">
                <a:latin typeface="Cambria" pitchFamily="18" charset="0"/>
              </a:rPr>
              <a:t>usaha</a:t>
            </a:r>
            <a:r>
              <a:rPr lang="en-US" sz="1600" dirty="0">
                <a:latin typeface="Cambria" pitchFamily="18" charset="0"/>
              </a:rPr>
              <a:t>  </a:t>
            </a:r>
            <a:r>
              <a:rPr lang="en-US" sz="1600" dirty="0" err="1" smtClean="0">
                <a:latin typeface="Cambria" pitchFamily="18" charset="0"/>
              </a:rPr>
              <a:t>masyaraka</a:t>
            </a:r>
            <a:r>
              <a:rPr lang="id-ID" sz="1600" dirty="0" smtClean="0">
                <a:latin typeface="Cambria" pitchFamily="18" charset="0"/>
              </a:rPr>
              <a:t>t;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 smtClean="0">
                <a:latin typeface="Cambria" pitchFamily="18" charset="0"/>
              </a:rPr>
              <a:t>engembangkan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rencana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kerja</a:t>
            </a:r>
            <a:r>
              <a:rPr lang="id-ID" sz="1600" dirty="0" smtClean="0">
                <a:latin typeface="Cambria" pitchFamily="18" charset="0"/>
              </a:rPr>
              <a:t>;</a:t>
            </a:r>
            <a:endParaRPr lang="en-US" sz="1600" dirty="0" smtClean="0">
              <a:latin typeface="Cambria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 smtClean="0">
                <a:latin typeface="Cambria" pitchFamily="18" charset="0"/>
              </a:rPr>
              <a:t>enciptakan</a:t>
            </a:r>
            <a:r>
              <a:rPr lang="en-US" sz="1600" dirty="0" smtClean="0">
                <a:latin typeface="Cambria" pitchFamily="18" charset="0"/>
              </a:rPr>
              <a:t>  </a:t>
            </a:r>
            <a:r>
              <a:rPr lang="en-US" sz="1600" dirty="0" err="1">
                <a:latin typeface="Cambria" pitchFamily="18" charset="0"/>
              </a:rPr>
              <a:t>peluang</a:t>
            </a:r>
            <a:r>
              <a:rPr lang="en-US" sz="1600" dirty="0">
                <a:latin typeface="Cambria" pitchFamily="18" charset="0"/>
              </a:rPr>
              <a:t>  </a:t>
            </a:r>
            <a:r>
              <a:rPr lang="en-US" sz="1600" dirty="0" err="1">
                <a:latin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</a:rPr>
              <a:t>  </a:t>
            </a:r>
            <a:r>
              <a:rPr lang="en-US" sz="1600" dirty="0" err="1">
                <a:latin typeface="Cambria" pitchFamily="18" charset="0"/>
              </a:rPr>
              <a:t>jaringan</a:t>
            </a:r>
            <a:r>
              <a:rPr lang="en-US" sz="1600" dirty="0">
                <a:latin typeface="Cambria" pitchFamily="18" charset="0"/>
              </a:rPr>
              <a:t>  </a:t>
            </a:r>
            <a:r>
              <a:rPr lang="en-US" sz="1600" dirty="0" err="1" smtClean="0">
                <a:latin typeface="Cambria" pitchFamily="18" charset="0"/>
              </a:rPr>
              <a:t>pasar</a:t>
            </a:r>
            <a:r>
              <a:rPr lang="en-US" sz="1600" dirty="0" smtClean="0">
                <a:latin typeface="Cambria" pitchFamily="18" charset="0"/>
              </a:rPr>
              <a:t>;</a:t>
            </a:r>
            <a:endParaRPr lang="id-ID" sz="1600" dirty="0">
              <a:latin typeface="Cambria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 smtClean="0">
                <a:latin typeface="Cambria" pitchFamily="18" charset="0"/>
              </a:rPr>
              <a:t>embuka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lapangan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 smtClean="0">
                <a:latin typeface="Cambria" pitchFamily="18" charset="0"/>
              </a:rPr>
              <a:t>kerja</a:t>
            </a:r>
            <a:r>
              <a:rPr lang="en-US" sz="1600" dirty="0" smtClean="0">
                <a:latin typeface="Cambria" pitchFamily="18" charset="0"/>
              </a:rPr>
              <a:t>;</a:t>
            </a:r>
            <a:endParaRPr lang="id-ID" sz="1600" dirty="0">
              <a:latin typeface="Cambria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latin typeface="Cambria" pitchFamily="18" charset="0"/>
              </a:rPr>
              <a:t>M</a:t>
            </a:r>
            <a:r>
              <a:rPr lang="en-US" sz="1600" dirty="0" err="1" smtClean="0">
                <a:latin typeface="Cambria" pitchFamily="18" charset="0"/>
              </a:rPr>
              <a:t>eningkatkan</a:t>
            </a:r>
            <a:r>
              <a:rPr lang="en-US" sz="1600" dirty="0" smtClean="0">
                <a:latin typeface="Cambria" pitchFamily="18" charset="0"/>
              </a:rPr>
              <a:t>  </a:t>
            </a:r>
            <a:r>
              <a:rPr lang="en-US" sz="1600" dirty="0" err="1">
                <a:latin typeface="Cambria" pitchFamily="18" charset="0"/>
              </a:rPr>
              <a:t>kesejahteraan</a:t>
            </a:r>
            <a:r>
              <a:rPr lang="en-US" sz="1600" dirty="0">
                <a:latin typeface="Cambria" pitchFamily="18" charset="0"/>
              </a:rPr>
              <a:t>  </a:t>
            </a:r>
            <a:r>
              <a:rPr lang="en-US" sz="1600" dirty="0" err="1">
                <a:latin typeface="Cambria" pitchFamily="18" charset="0"/>
              </a:rPr>
              <a:t>masyarakat</a:t>
            </a:r>
            <a:r>
              <a:rPr lang="id-ID" sz="1600" dirty="0">
                <a:latin typeface="Cambria" pitchFamily="18" charset="0"/>
              </a:rPr>
              <a:t>, </a:t>
            </a:r>
            <a:r>
              <a:rPr lang="en-US" sz="1600" dirty="0" err="1">
                <a:latin typeface="Cambria" pitchFamily="18" charset="0"/>
              </a:rPr>
              <a:t>pertumbuhan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pemerataan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ekonomi</a:t>
            </a:r>
            <a:r>
              <a:rPr lang="en-US" sz="1600" dirty="0">
                <a:latin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</a:rPr>
              <a:t>Desa</a:t>
            </a:r>
            <a:r>
              <a:rPr lang="en-US" sz="1600" dirty="0">
                <a:latin typeface="Cambria" pitchFamily="18" charset="0"/>
              </a:rPr>
              <a:t>; </a:t>
            </a:r>
            <a:r>
              <a:rPr lang="en-US" sz="1600" dirty="0" err="1" smtClean="0">
                <a:latin typeface="Cambria" pitchFamily="18" charset="0"/>
              </a:rPr>
              <a:t>dan</a:t>
            </a:r>
            <a:endParaRPr lang="id-ID" sz="1600" dirty="0">
              <a:latin typeface="Cambria" pitchFamily="18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id-ID" sz="1600" dirty="0" smtClean="0">
                <a:solidFill>
                  <a:srgbClr val="FF0000"/>
                </a:solidFill>
                <a:latin typeface="Cambria" pitchFamily="18" charset="0"/>
              </a:rPr>
              <a:t>M</a:t>
            </a:r>
            <a:r>
              <a:rPr lang="en-US" sz="1600" dirty="0" err="1" smtClean="0">
                <a:solidFill>
                  <a:srgbClr val="FF0000"/>
                </a:solidFill>
                <a:latin typeface="Cambria" pitchFamily="18" charset="0"/>
              </a:rPr>
              <a:t>eningkatkan</a:t>
            </a:r>
            <a:r>
              <a:rPr lang="en-US" sz="16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pendapatan</a:t>
            </a:r>
            <a:r>
              <a:rPr lang="en-US" sz="16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masyarakat</a:t>
            </a:r>
            <a:r>
              <a:rPr lang="en-US" sz="16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Desa</a:t>
            </a:r>
            <a:r>
              <a:rPr lang="en-US" sz="16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dan</a:t>
            </a:r>
            <a:r>
              <a:rPr lang="en-US" sz="16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Pendapatan</a:t>
            </a:r>
            <a:r>
              <a:rPr lang="en-US" sz="16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Asli</a:t>
            </a:r>
            <a:r>
              <a:rPr lang="en-US" sz="16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ambria" pitchFamily="18" charset="0"/>
              </a:rPr>
              <a:t>Desa</a:t>
            </a:r>
            <a:r>
              <a:rPr lang="en-US" sz="1600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id-ID" sz="16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8" name="Picture 2" descr="https://encrypted-tbn2.gstatic.com/images?q=tbn:ANd9GcSUstCPNnk_p5P5uZLFVhPYJ7mboRSMee37mZg4Bzn8zscIaxcV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479" y="3068403"/>
            <a:ext cx="180349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E:\gambar\unduh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8" y="4172237"/>
            <a:ext cx="2024331" cy="1270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11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31665" y="978694"/>
            <a:ext cx="9106168" cy="211934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564879" y="475456"/>
            <a:ext cx="8483590" cy="1006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lvl="0" algn="ctr">
              <a:spcBef>
                <a:spcPct val="0"/>
              </a:spcBef>
            </a:pPr>
            <a:r>
              <a:rPr lang="id-ID" sz="2800" b="1" u="sng" dirty="0">
                <a:latin typeface="Cambria" pitchFamily="18" charset="0"/>
              </a:rPr>
              <a:t>BADAN USAHA MILIK DESA (</a:t>
            </a:r>
            <a:r>
              <a:rPr lang="id-ID" sz="2800" b="1" u="sng" dirty="0" smtClean="0">
                <a:latin typeface="Cambria" pitchFamily="18" charset="0"/>
              </a:rPr>
              <a:t>BUMD</a:t>
            </a:r>
            <a:r>
              <a:rPr lang="en-US" sz="2800" b="1" u="sng" dirty="0" err="1" smtClean="0">
                <a:latin typeface="Cambria" pitchFamily="18" charset="0"/>
              </a:rPr>
              <a:t>esa</a:t>
            </a:r>
            <a:r>
              <a:rPr lang="id-ID" sz="2800" b="1" u="sng" dirty="0" smtClean="0">
                <a:latin typeface="Cambria" pitchFamily="18" charset="0"/>
              </a:rPr>
              <a:t>)</a:t>
            </a:r>
            <a:endParaRPr lang="en-US" sz="1400" b="1" u="sng" dirty="0">
              <a:latin typeface="Cambria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UU No. 6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2014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tentang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Desa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Pasal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1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Ayat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(6)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87709" y="1546093"/>
            <a:ext cx="8865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d-ID" i="1" dirty="0" smtClean="0">
                <a:solidFill>
                  <a:srgbClr val="FF0000"/>
                </a:solidFill>
                <a:latin typeface="Cambria" pitchFamily="18" charset="0"/>
              </a:rPr>
              <a:t>BUMD</a:t>
            </a:r>
            <a:r>
              <a:rPr lang="en-US" i="1" dirty="0" err="1" smtClean="0">
                <a:solidFill>
                  <a:srgbClr val="FF0000"/>
                </a:solidFill>
                <a:latin typeface="Cambria" pitchFamily="18" charset="0"/>
              </a:rPr>
              <a:t>esa</a:t>
            </a:r>
            <a:r>
              <a:rPr lang="id-ID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id-ID" i="1" dirty="0">
                <a:solidFill>
                  <a:srgbClr val="FF0000"/>
                </a:solidFill>
                <a:latin typeface="Cambria" pitchFamily="18" charset="0"/>
              </a:rPr>
              <a:t>adalah Badan usaha </a:t>
            </a:r>
            <a:r>
              <a:rPr lang="id-ID" i="1" dirty="0">
                <a:latin typeface="Cambria" pitchFamily="18" charset="0"/>
              </a:rPr>
              <a:t>yang </a:t>
            </a:r>
            <a:r>
              <a:rPr lang="id-ID" i="1" dirty="0">
                <a:solidFill>
                  <a:srgbClr val="FF0000"/>
                </a:solidFill>
                <a:latin typeface="Cambria" pitchFamily="18" charset="0"/>
              </a:rPr>
              <a:t>seluruh</a:t>
            </a:r>
            <a:r>
              <a:rPr lang="id-ID" i="1" dirty="0">
                <a:latin typeface="Cambria" pitchFamily="18" charset="0"/>
              </a:rPr>
              <a:t> atau </a:t>
            </a:r>
            <a:r>
              <a:rPr lang="id-ID" i="1" dirty="0">
                <a:solidFill>
                  <a:srgbClr val="FF0000"/>
                </a:solidFill>
                <a:latin typeface="Cambria" pitchFamily="18" charset="0"/>
              </a:rPr>
              <a:t>sebagian besar modalnya </a:t>
            </a:r>
            <a:endParaRPr lang="en-US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id-ID" i="1" dirty="0" smtClean="0">
                <a:latin typeface="Cambria" pitchFamily="18" charset="0"/>
              </a:rPr>
              <a:t>dimiliki </a:t>
            </a:r>
            <a:r>
              <a:rPr lang="id-ID" i="1" dirty="0">
                <a:latin typeface="Cambria" pitchFamily="18" charset="0"/>
              </a:rPr>
              <a:t>oleh </a:t>
            </a:r>
            <a:r>
              <a:rPr lang="id-ID" i="1" dirty="0">
                <a:solidFill>
                  <a:srgbClr val="FF0000"/>
                </a:solidFill>
                <a:latin typeface="Cambria" pitchFamily="18" charset="0"/>
              </a:rPr>
              <a:t>Desa</a:t>
            </a:r>
            <a:r>
              <a:rPr lang="id-ID" i="1" dirty="0">
                <a:latin typeface="Cambria" pitchFamily="18" charset="0"/>
              </a:rPr>
              <a:t> melalui penyertaan secara langsung </a:t>
            </a:r>
            <a:endParaRPr lang="en-US" i="1" dirty="0" smtClean="0">
              <a:latin typeface="Cambria" pitchFamily="18" charset="0"/>
            </a:endParaRPr>
          </a:p>
          <a:p>
            <a:pPr algn="ctr"/>
            <a:r>
              <a:rPr lang="id-ID" i="1" dirty="0" smtClean="0">
                <a:latin typeface="Cambria" pitchFamily="18" charset="0"/>
              </a:rPr>
              <a:t>yang </a:t>
            </a:r>
            <a:r>
              <a:rPr lang="id-ID" i="1" dirty="0">
                <a:latin typeface="Cambria" pitchFamily="18" charset="0"/>
              </a:rPr>
              <a:t>berasal dari kekayaan Desa yang dipisahkan guna mengelola </a:t>
            </a:r>
            <a:endParaRPr lang="en-US" i="1" dirty="0" smtClean="0">
              <a:latin typeface="Cambria" pitchFamily="18" charset="0"/>
            </a:endParaRPr>
          </a:p>
          <a:p>
            <a:pPr algn="ctr"/>
            <a:r>
              <a:rPr lang="id-ID" i="1" dirty="0" smtClean="0">
                <a:solidFill>
                  <a:srgbClr val="FF0000"/>
                </a:solidFill>
                <a:latin typeface="Cambria" pitchFamily="18" charset="0"/>
              </a:rPr>
              <a:t>aset</a:t>
            </a:r>
            <a:r>
              <a:rPr lang="id-ID" i="1" dirty="0">
                <a:latin typeface="Cambria" pitchFamily="18" charset="0"/>
              </a:rPr>
              <a:t>, </a:t>
            </a:r>
            <a:r>
              <a:rPr lang="id-ID" i="1" dirty="0">
                <a:solidFill>
                  <a:srgbClr val="FF0000"/>
                </a:solidFill>
                <a:latin typeface="Cambria" pitchFamily="18" charset="0"/>
              </a:rPr>
              <a:t>jasa pelayanan</a:t>
            </a:r>
            <a:r>
              <a:rPr lang="id-ID" i="1" dirty="0">
                <a:latin typeface="Cambria" pitchFamily="18" charset="0"/>
              </a:rPr>
              <a:t>, dan </a:t>
            </a:r>
            <a:r>
              <a:rPr lang="id-ID" i="1" dirty="0">
                <a:solidFill>
                  <a:srgbClr val="FF0000"/>
                </a:solidFill>
                <a:latin typeface="Cambria" pitchFamily="18" charset="0"/>
              </a:rPr>
              <a:t>usaha lainnya </a:t>
            </a:r>
            <a:r>
              <a:rPr lang="id-ID" i="1" dirty="0">
                <a:latin typeface="Cambria" pitchFamily="18" charset="0"/>
              </a:rPr>
              <a:t>untuk sebesar-besarnya </a:t>
            </a:r>
            <a:endParaRPr lang="en-US" i="1" dirty="0" smtClean="0">
              <a:latin typeface="Cambria" pitchFamily="18" charset="0"/>
            </a:endParaRPr>
          </a:p>
          <a:p>
            <a:pPr algn="ctr"/>
            <a:r>
              <a:rPr lang="id-ID" i="1" dirty="0" smtClean="0">
                <a:latin typeface="Cambria" pitchFamily="18" charset="0"/>
              </a:rPr>
              <a:t>kesejahteraan </a:t>
            </a:r>
            <a:r>
              <a:rPr lang="id-ID" i="1" dirty="0">
                <a:latin typeface="Cambria" pitchFamily="18" charset="0"/>
              </a:rPr>
              <a:t>masyarakat Desa. </a:t>
            </a:r>
          </a:p>
          <a:p>
            <a:pPr algn="ctr"/>
            <a:endParaRPr lang="id-ID" i="1" dirty="0">
              <a:latin typeface="Cambria" pitchFamily="18" charset="0"/>
            </a:endParaRPr>
          </a:p>
        </p:txBody>
      </p:sp>
      <p:pic>
        <p:nvPicPr>
          <p:cNvPr id="19" name="Picture 4" descr="https://pbs.twimg.com/profile_images/1656705784/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29" y="3654182"/>
            <a:ext cx="1892248" cy="127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5" name="Straight Connector 4"/>
          <p:cNvCxnSpPr/>
          <p:nvPr/>
        </p:nvCxnSpPr>
        <p:spPr>
          <a:xfrm>
            <a:off x="246473" y="3497153"/>
            <a:ext cx="984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2904582" y="3068873"/>
            <a:ext cx="4363257" cy="42828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91" y="1423099"/>
            <a:ext cx="1803494" cy="130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985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rrowheads="1"/>
          </p:cNvSpPr>
          <p:nvPr/>
        </p:nvSpPr>
        <p:spPr bwMode="gray">
          <a:xfrm flipV="1">
            <a:off x="0" y="2279169"/>
            <a:ext cx="12188825" cy="2923283"/>
          </a:xfrm>
          <a:prstGeom prst="upArrow">
            <a:avLst>
              <a:gd name="adj1" fmla="val 72694"/>
              <a:gd name="adj2" fmla="val 43713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95" y="151256"/>
            <a:ext cx="12188825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>BUMDESA SEBAGAI PILAR DEMOKRASI EKONOMI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965277" y="1087264"/>
            <a:ext cx="8147714" cy="286232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d-ID" sz="1700" dirty="0" smtClean="0">
                <a:latin typeface="Cambria" panose="02040503050406030204" pitchFamily="18" charset="0"/>
              </a:rPr>
              <a:t>BUMD</a:t>
            </a:r>
            <a:r>
              <a:rPr lang="en-US" sz="1700" dirty="0" err="1" smtClean="0">
                <a:latin typeface="Cambria" panose="02040503050406030204" pitchFamily="18" charset="0"/>
              </a:rPr>
              <a:t>esa</a:t>
            </a:r>
            <a:r>
              <a:rPr lang="id-ID" sz="1700" dirty="0" smtClean="0">
                <a:latin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</a:rPr>
              <a:t>sebagai</a:t>
            </a:r>
            <a:r>
              <a:rPr lang="id-ID" sz="1700" dirty="0" smtClean="0">
                <a:latin typeface="Cambria" panose="02040503050406030204" pitchFamily="18" charset="0"/>
              </a:rPr>
              <a:t> </a:t>
            </a:r>
            <a:r>
              <a:rPr lang="id-ID" sz="1700" dirty="0">
                <a:latin typeface="Cambria" panose="02040503050406030204" pitchFamily="18" charset="0"/>
              </a:rPr>
              <a:t>lembaga </a:t>
            </a:r>
            <a:r>
              <a:rPr lang="en-US" sz="1700" dirty="0" err="1" smtClean="0">
                <a:latin typeface="Cambria" panose="02040503050406030204" pitchFamily="18" charset="0"/>
              </a:rPr>
              <a:t>ekonomi</a:t>
            </a:r>
            <a:r>
              <a:rPr lang="en-US" sz="1700" dirty="0" smtClean="0">
                <a:latin typeface="Cambria" panose="02040503050406030204" pitchFamily="18" charset="0"/>
              </a:rPr>
              <a:t> </a:t>
            </a:r>
            <a:r>
              <a:rPr lang="id-ID" sz="1700" dirty="0" smtClean="0">
                <a:latin typeface="Cambria" panose="02040503050406030204" pitchFamily="18" charset="0"/>
              </a:rPr>
              <a:t>masyarakat </a:t>
            </a:r>
            <a:r>
              <a:rPr lang="en-US" sz="1700" dirty="0" smtClean="0">
                <a:latin typeface="Cambria" panose="02040503050406030204" pitchFamily="18" charset="0"/>
              </a:rPr>
              <a:t>yang </a:t>
            </a:r>
            <a:r>
              <a:rPr lang="en-US" sz="1700" dirty="0" err="1" smtClean="0">
                <a:latin typeface="Cambria" panose="02040503050406030204" pitchFamily="18" charset="0"/>
              </a:rPr>
              <a:t>berperan</a:t>
            </a:r>
            <a:r>
              <a:rPr lang="en-US" sz="1700" dirty="0" smtClean="0">
                <a:latin typeface="Cambria" panose="02040503050406030204" pitchFamily="18" charset="0"/>
              </a:rPr>
              <a:t> </a:t>
            </a:r>
            <a:r>
              <a:rPr lang="en-US" sz="1700" dirty="0" err="1" smtClean="0">
                <a:latin typeface="Cambria" panose="02040503050406030204" pitchFamily="18" charset="0"/>
              </a:rPr>
              <a:t>strategis</a:t>
            </a:r>
            <a:r>
              <a:rPr lang="en-US" sz="1700" dirty="0" smtClean="0">
                <a:latin typeface="Cambria" panose="02040503050406030204" pitchFamily="18" charset="0"/>
              </a:rPr>
              <a:t> </a:t>
            </a:r>
            <a:r>
              <a:rPr lang="id-ID" sz="1700" dirty="0" smtClean="0">
                <a:latin typeface="Cambria" panose="02040503050406030204" pitchFamily="18" charset="0"/>
              </a:rPr>
              <a:t>untuk </a:t>
            </a:r>
            <a:r>
              <a:rPr lang="id-ID" sz="1700" dirty="0">
                <a:latin typeface="Cambria" panose="02040503050406030204" pitchFamily="18" charset="0"/>
              </a:rPr>
              <a:t>menggairahkan ekonomi desa. </a:t>
            </a:r>
            <a:endParaRPr lang="en-US" sz="1700" dirty="0">
              <a:latin typeface="Cambria" panose="020405030504060302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700" dirty="0" smtClean="0">
                <a:latin typeface="Cambria" panose="02040503050406030204" pitchFamily="18" charset="0"/>
              </a:rPr>
              <a:t>K</a:t>
            </a:r>
            <a:r>
              <a:rPr lang="id-ID" sz="1700" dirty="0" smtClean="0">
                <a:latin typeface="Cambria" panose="02040503050406030204" pitchFamily="18" charset="0"/>
              </a:rPr>
              <a:t>eunikan BUMD</a:t>
            </a:r>
            <a:r>
              <a:rPr lang="en-US" sz="1700" dirty="0" err="1" smtClean="0">
                <a:latin typeface="Cambria" panose="02040503050406030204" pitchFamily="18" charset="0"/>
              </a:rPr>
              <a:t>esa</a:t>
            </a:r>
            <a:r>
              <a:rPr lang="id-ID" sz="1700" dirty="0" smtClean="0">
                <a:latin typeface="Cambria" panose="02040503050406030204" pitchFamily="18" charset="0"/>
              </a:rPr>
              <a:t> </a:t>
            </a:r>
            <a:r>
              <a:rPr lang="id-ID" sz="1700" dirty="0">
                <a:latin typeface="Cambria" panose="02040503050406030204" pitchFamily="18" charset="0"/>
              </a:rPr>
              <a:t>yakni merupakan sebuah usaha desa milik kolektif yang digerakkan oleh aksi kolektif antara pemerintah desa dan </a:t>
            </a:r>
            <a:r>
              <a:rPr lang="id-ID" sz="1700" dirty="0" smtClean="0">
                <a:latin typeface="Cambria" panose="02040503050406030204" pitchFamily="18" charset="0"/>
              </a:rPr>
              <a:t>masyarakat</a:t>
            </a:r>
            <a:r>
              <a:rPr lang="en-US" sz="1700" dirty="0" smtClean="0">
                <a:latin typeface="Cambria" panose="02040503050406030204" pitchFamily="18" charset="0"/>
              </a:rPr>
              <a:t> </a:t>
            </a:r>
            <a:r>
              <a:rPr lang="en-US" sz="1700" b="1" i="1" dirty="0" smtClean="0">
                <a:latin typeface="Cambria" panose="02040503050406030204" pitchFamily="18" charset="0"/>
              </a:rPr>
              <a:t>(</a:t>
            </a:r>
            <a:r>
              <a:rPr lang="en-US" sz="1700" b="1" i="1" dirty="0">
                <a:latin typeface="Cambria" panose="02040503050406030204" pitchFamily="18" charset="0"/>
              </a:rPr>
              <a:t>P</a:t>
            </a:r>
            <a:r>
              <a:rPr lang="id-ID" sz="1700" b="1" i="1" dirty="0" smtClean="0">
                <a:latin typeface="Cambria" panose="02040503050406030204" pitchFamily="18" charset="0"/>
              </a:rPr>
              <a:t>ublic </a:t>
            </a:r>
            <a:r>
              <a:rPr lang="id-ID" sz="1700" b="1" i="1" dirty="0">
                <a:latin typeface="Cambria" panose="02040503050406030204" pitchFamily="18" charset="0"/>
              </a:rPr>
              <a:t>and </a:t>
            </a:r>
            <a:r>
              <a:rPr lang="en-US" sz="1700" b="1" i="1" dirty="0" smtClean="0">
                <a:latin typeface="Cambria" panose="02040503050406030204" pitchFamily="18" charset="0"/>
              </a:rPr>
              <a:t>C</a:t>
            </a:r>
            <a:r>
              <a:rPr lang="id-ID" sz="1700" b="1" i="1" dirty="0" smtClean="0">
                <a:latin typeface="Cambria" panose="02040503050406030204" pitchFamily="18" charset="0"/>
              </a:rPr>
              <a:t>ommunity </a:t>
            </a:r>
            <a:r>
              <a:rPr lang="en-US" sz="1700" b="1" i="1" dirty="0">
                <a:latin typeface="Cambria" panose="02040503050406030204" pitchFamily="18" charset="0"/>
              </a:rPr>
              <a:t>P</a:t>
            </a:r>
            <a:r>
              <a:rPr lang="id-ID" sz="1700" b="1" i="1" dirty="0" smtClean="0">
                <a:latin typeface="Cambria" panose="02040503050406030204" pitchFamily="18" charset="0"/>
              </a:rPr>
              <a:t>artnership</a:t>
            </a:r>
            <a:r>
              <a:rPr lang="en-US" sz="1700" b="1" i="1" dirty="0" smtClean="0">
                <a:latin typeface="Cambria" panose="02040503050406030204" pitchFamily="18" charset="0"/>
              </a:rPr>
              <a:t>).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d-ID" sz="1700" dirty="0" smtClean="0">
                <a:latin typeface="Cambria" pitchFamily="18" charset="0"/>
              </a:rPr>
              <a:t>BUM</a:t>
            </a:r>
            <a:r>
              <a:rPr lang="en-US" sz="1700" dirty="0" err="1" smtClean="0">
                <a:latin typeface="Cambria" pitchFamily="18" charset="0"/>
              </a:rPr>
              <a:t>Desa</a:t>
            </a:r>
            <a:r>
              <a:rPr lang="id-ID" sz="1700" dirty="0" smtClean="0">
                <a:latin typeface="Cambria" pitchFamily="18" charset="0"/>
              </a:rPr>
              <a:t> </a:t>
            </a:r>
            <a:r>
              <a:rPr lang="id-ID" sz="1700" dirty="0">
                <a:latin typeface="Cambria" pitchFamily="18" charset="0"/>
              </a:rPr>
              <a:t>dibentuk atas dasar komitmen bersama masyarakat desa untuk saling bekerja sama dan menggalang kekuatan ekonomi rakyat demi mewujudkan kesejahteraan dan kemakmuran masyarakat desa. Pengembangan dan pembentukan </a:t>
            </a:r>
            <a:r>
              <a:rPr lang="id-ID" sz="1700" dirty="0" smtClean="0">
                <a:latin typeface="Cambria" pitchFamily="18" charset="0"/>
              </a:rPr>
              <a:t>BUMD</a:t>
            </a:r>
            <a:r>
              <a:rPr lang="en-US" sz="1700" dirty="0" err="1" smtClean="0">
                <a:latin typeface="Cambria" panose="02040503050406030204" pitchFamily="18" charset="0"/>
              </a:rPr>
              <a:t>esa</a:t>
            </a:r>
            <a:r>
              <a:rPr lang="id-ID" sz="1700" dirty="0" smtClean="0">
                <a:latin typeface="Cambria" pitchFamily="18" charset="0"/>
              </a:rPr>
              <a:t> </a:t>
            </a:r>
            <a:r>
              <a:rPr lang="id-ID" sz="1700" dirty="0">
                <a:latin typeface="Cambria" pitchFamily="18" charset="0"/>
              </a:rPr>
              <a:t>merupakan prospek menjanjikan untuk menguatkan dan memberdayakan lembaga-lembaga ekonomi desa</a:t>
            </a:r>
            <a:r>
              <a:rPr lang="en-US" sz="1700" dirty="0" smtClean="0">
                <a:latin typeface="Cambria" pitchFamily="18" charset="0"/>
              </a:rPr>
              <a:t>.</a:t>
            </a:r>
            <a:endParaRPr lang="id-ID" sz="17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13" y="5229749"/>
            <a:ext cx="10572211" cy="1015663"/>
          </a:xfrm>
          <a:prstGeom prst="rect">
            <a:avLst/>
          </a:prstGeom>
          <a:ln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dirty="0">
                <a:latin typeface="Cambria" pitchFamily="18" charset="0"/>
              </a:rPr>
              <a:t>BUMD</a:t>
            </a:r>
            <a:r>
              <a:rPr lang="en-US" dirty="0" err="1">
                <a:latin typeface="Cambria" pitchFamily="18" charset="0"/>
              </a:rPr>
              <a:t>esa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memiliki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nilai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transformasi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sosial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ekonomi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budaya</a:t>
            </a:r>
            <a:r>
              <a:rPr lang="en-US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en-US" dirty="0" smtClean="0">
                <a:latin typeface="Cambria" pitchFamily="18" charset="0"/>
              </a:rPr>
              <a:t>Hal </a:t>
            </a:r>
            <a:r>
              <a:rPr lang="en-US" dirty="0" err="1" smtClean="0">
                <a:latin typeface="Cambria" pitchFamily="18" charset="0"/>
              </a:rPr>
              <a:t>inilah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menjadikan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id-ID" dirty="0">
                <a:latin typeface="Cambria" pitchFamily="18" charset="0"/>
              </a:rPr>
              <a:t>BUMD</a:t>
            </a:r>
            <a:r>
              <a:rPr lang="en-US" dirty="0" err="1">
                <a:latin typeface="Cambria" pitchFamily="18" charset="0"/>
              </a:rPr>
              <a:t>esa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sebagai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salah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satu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lembaga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ekonomi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rakyat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berperan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sebagai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PILAR DEMOKRASI EKONOMI</a:t>
            </a:r>
            <a:endParaRPr lang="id-ID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8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9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87A-D3A8-ED49-B253-3B097215C4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7295" y="387746"/>
            <a:ext cx="12188825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 smtClean="0"/>
              <a:t>MENGGERAKKAN DAN MENATA POTENSI EKONOMI DESA </a:t>
            </a:r>
            <a:br>
              <a:rPr lang="en-US" sz="3600" b="1" u="sng" dirty="0" smtClean="0"/>
            </a:br>
            <a:r>
              <a:rPr lang="en-US" sz="3600" b="1" u="sng" dirty="0" smtClean="0"/>
              <a:t>MELALUI BUMDESA</a:t>
            </a:r>
            <a:endParaRPr lang="en-US" sz="3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498722" y="1450448"/>
            <a:ext cx="1119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+mj-lt"/>
              </a:rPr>
              <a:t>Pendirian </a:t>
            </a:r>
            <a:r>
              <a:rPr lang="id-ID" dirty="0" smtClean="0">
                <a:latin typeface="+mj-lt"/>
              </a:rPr>
              <a:t>BUMDesa </a:t>
            </a:r>
            <a:r>
              <a:rPr lang="id-ID" dirty="0">
                <a:latin typeface="+mj-lt"/>
              </a:rPr>
              <a:t>dipilih sebagai suatu alternatif guna mengembangkan roda perekonomian di </a:t>
            </a:r>
            <a:r>
              <a:rPr lang="id-ID" dirty="0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. </a:t>
            </a:r>
          </a:p>
          <a:p>
            <a:r>
              <a:rPr lang="en-US" dirty="0" err="1" smtClean="0">
                <a:latin typeface="+mj-lt"/>
              </a:rPr>
              <a:t>Beberapa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hal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harus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segera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dilakukan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rangka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penataan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perekonomian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melalui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3997303"/>
              </p:ext>
            </p:extLst>
          </p:nvPr>
        </p:nvGraphicFramePr>
        <p:xfrm>
          <a:off x="612273" y="2191375"/>
          <a:ext cx="10423589" cy="4281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388359" y="2174391"/>
            <a:ext cx="1010150" cy="3693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865" y="3020495"/>
            <a:ext cx="1010150" cy="3693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359" y="3850813"/>
            <a:ext cx="1010150" cy="3693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359" y="4759960"/>
            <a:ext cx="1010150" cy="3693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359" y="5637576"/>
            <a:ext cx="1010150" cy="3693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chemeClr val="tx2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14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2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7" y="691414"/>
            <a:ext cx="11565595" cy="490066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latin typeface="Cambria" panose="02040503050406030204" pitchFamily="18" charset="0"/>
              </a:rPr>
              <a:t>JUMLAH BUMDESA YANG TERBENTUK SE-INDONESIA DAN BERPOTENSI BERTAMBAH TERUS (0NE DESA ONE BUMDESA)</a:t>
            </a:r>
            <a:br>
              <a:rPr lang="en-US" sz="2600" b="1" dirty="0" smtClean="0">
                <a:latin typeface="Cambria" panose="02040503050406030204" pitchFamily="18" charset="0"/>
              </a:rPr>
            </a:br>
            <a:endParaRPr lang="id-ID" sz="1800" b="1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18" y="1468635"/>
            <a:ext cx="473342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B</a:t>
            </a:r>
            <a:r>
              <a:rPr lang="id-ID" dirty="0" smtClean="0">
                <a:latin typeface="+mj-lt"/>
              </a:rPr>
              <a:t>erdasarkan Permendesa No. 4 Tahun 2015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terbentuk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sebanyak</a:t>
            </a:r>
            <a:r>
              <a:rPr lang="en-US" dirty="0" smtClean="0">
                <a:latin typeface="+mj-lt"/>
              </a:rPr>
              <a:t> 12.115 yang </a:t>
            </a:r>
            <a:r>
              <a:rPr lang="en-US" dirty="0" err="1" smtClean="0">
                <a:latin typeface="+mj-lt"/>
              </a:rPr>
              <a:t>tersebar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seluruh</a:t>
            </a:r>
            <a:r>
              <a:rPr lang="en-US" dirty="0" smtClean="0">
                <a:latin typeface="+mj-lt"/>
              </a:rPr>
              <a:t> Indonesia</a:t>
            </a:r>
          </a:p>
          <a:p>
            <a:pPr marL="177800" indent="-1778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Aceh </a:t>
            </a:r>
            <a:r>
              <a:rPr lang="id-ID" dirty="0" smtClean="0">
                <a:latin typeface="+mj-lt"/>
              </a:rPr>
              <a:t>merupakan provinsi </a:t>
            </a:r>
            <a:r>
              <a:rPr lang="en-US" dirty="0" smtClean="0">
                <a:latin typeface="+mj-lt"/>
              </a:rPr>
              <a:t>yang </a:t>
            </a:r>
            <a:r>
              <a:rPr lang="en-US" dirty="0" err="1" smtClean="0">
                <a:latin typeface="+mj-lt"/>
              </a:rPr>
              <a:t>membentuk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terbanyak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6.474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disusul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Jawa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Timur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sebanyak</a:t>
            </a:r>
            <a:r>
              <a:rPr lang="en-US" dirty="0" smtClean="0">
                <a:latin typeface="+mj-lt"/>
              </a:rPr>
              <a:t> 869 </a:t>
            </a:r>
            <a:r>
              <a:rPr lang="en-US" dirty="0" err="1" smtClean="0">
                <a:latin typeface="+mj-lt"/>
              </a:rPr>
              <a:t>BUMDesa</a:t>
            </a:r>
            <a:r>
              <a:rPr lang="en-US" dirty="0" smtClean="0">
                <a:latin typeface="+mj-lt"/>
              </a:rPr>
              <a:t>;</a:t>
            </a:r>
          </a:p>
          <a:p>
            <a:pPr marL="177800" indent="-1778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J</a:t>
            </a:r>
            <a:r>
              <a:rPr lang="id-ID" dirty="0" smtClean="0">
                <a:latin typeface="+mj-lt"/>
              </a:rPr>
              <a:t>ika dilihat dari sudut pandang dikeluarkannya UU Nomor 6 Tahun 2014 tentang Desa, ada optimisme bahwa BUMDesa masih mampu berkembang dan bergulir sebagai penggerak demokrasi ekonomi Indonesia.</a:t>
            </a:r>
          </a:p>
          <a:p>
            <a:pPr marL="177800" indent="-177800" algn="just">
              <a:spcBef>
                <a:spcPts val="600"/>
              </a:spcBef>
              <a:buFont typeface="+mj-lt"/>
              <a:buAutoNum type="arabicPeriod"/>
              <a:defRPr/>
            </a:pPr>
            <a:endParaRPr lang="id-ID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9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rumahminimalisindah.com/wp-content/uploads/2015/12/Desain-Toko-Minimalis-Minimal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55" y="1328190"/>
            <a:ext cx="5876925" cy="501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758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70" y="239464"/>
            <a:ext cx="10969943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PENGEMBANGAN </a:t>
            </a:r>
            <a:r>
              <a:rPr lang="id-ID" sz="2800" b="1" dirty="0" smtClean="0">
                <a:latin typeface="Cambria" pitchFamily="18" charset="0"/>
              </a:rPr>
              <a:t>POTENSI USAHA EKONOMI DESA </a:t>
            </a:r>
            <a:r>
              <a:rPr lang="en-US" sz="2800" b="1" dirty="0" smtClean="0">
                <a:latin typeface="Cambria" pitchFamily="18" charset="0"/>
              </a:rPr>
              <a:t/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MELALUI </a:t>
            </a:r>
            <a:r>
              <a:rPr lang="id-ID" sz="2800" b="1" dirty="0" smtClean="0">
                <a:latin typeface="Cambria" pitchFamily="18" charset="0"/>
              </a:rPr>
              <a:t>BUMD</a:t>
            </a:r>
            <a:r>
              <a:rPr lang="en-US" sz="2800" b="1" dirty="0" smtClean="0">
                <a:latin typeface="Cambria" pitchFamily="18" charset="0"/>
              </a:rPr>
              <a:t>ESA (1)</a:t>
            </a:r>
            <a:endParaRPr lang="id-ID" sz="2800" b="1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90413"/>
              </p:ext>
            </p:extLst>
          </p:nvPr>
        </p:nvGraphicFramePr>
        <p:xfrm>
          <a:off x="341136" y="1428736"/>
          <a:ext cx="11602558" cy="44200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4207"/>
                <a:gridCol w="5539301"/>
                <a:gridCol w="5449050"/>
              </a:tblGrid>
              <a:tr h="488096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NO.</a:t>
                      </a:r>
                      <a:endParaRPr lang="id-ID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JENIS USAHA/BISNIS</a:t>
                      </a:r>
                      <a:endParaRPr lang="id-ID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Cambria" pitchFamily="18" charset="0"/>
                        </a:rPr>
                        <a:t>CONTOH</a:t>
                      </a:r>
                      <a:endParaRPr lang="id-ID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ambria" pitchFamily="18" charset="0"/>
                        </a:rPr>
                        <a:t>1</a:t>
                      </a:r>
                      <a:endParaRPr lang="id-ID" sz="16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latin typeface="Cambria" pitchFamily="18" charset="0"/>
                        </a:rPr>
                        <a:t>Bisnis Sosial (</a:t>
                      </a:r>
                      <a:r>
                        <a:rPr lang="id-ID" sz="1600" b="1" i="1" dirty="0" smtClean="0">
                          <a:latin typeface="Cambria" pitchFamily="18" charset="0"/>
                        </a:rPr>
                        <a:t>Social Business</a:t>
                      </a:r>
                      <a:r>
                        <a:rPr lang="id-ID" sz="1600" b="1" dirty="0" smtClean="0">
                          <a:latin typeface="Cambria" pitchFamily="18" charset="0"/>
                        </a:rPr>
                        <a:t>) Sederhana </a:t>
                      </a:r>
                      <a:r>
                        <a:rPr lang="id-ID" sz="1600" dirty="0" smtClean="0">
                          <a:latin typeface="Cambria" pitchFamily="18" charset="0"/>
                        </a:rPr>
                        <a:t>:</a:t>
                      </a:r>
                    </a:p>
                    <a:p>
                      <a:r>
                        <a:rPr lang="id-ID" sz="1600" kern="1200" dirty="0" smtClean="0">
                          <a:latin typeface="Cambria" pitchFamily="18" charset="0"/>
                        </a:rPr>
                        <a:t>“memberikan pelayanan umum (</a:t>
                      </a:r>
                      <a:r>
                        <a:rPr lang="id-ID" sz="1600" i="1" kern="1200" dirty="0" smtClean="0">
                          <a:latin typeface="Cambria" pitchFamily="18" charset="0"/>
                        </a:rPr>
                        <a:t>serving</a:t>
                      </a:r>
                      <a:r>
                        <a:rPr lang="id-ID" sz="1600" kern="1200" dirty="0" smtClean="0">
                          <a:latin typeface="Cambria" pitchFamily="18" charset="0"/>
                        </a:rPr>
                        <a:t>) kepada masyarakat dan memperoleh keuntungan finansial”</a:t>
                      </a:r>
                    </a:p>
                    <a:p>
                      <a:r>
                        <a:rPr lang="id-ID" sz="1400" kern="1200" dirty="0" smtClean="0">
                          <a:latin typeface="Cambria" pitchFamily="18" charset="0"/>
                        </a:rPr>
                        <a:t>(Pasal 19)</a:t>
                      </a:r>
                      <a:endParaRPr lang="id-ID" sz="1600" dirty="0" smtClean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air minum Desa;</a:t>
                      </a:r>
                      <a:endParaRPr lang="en-US" sz="1600" kern="1200" dirty="0" smtClean="0">
                        <a:latin typeface="Cambria" pitchFamily="18" charset="0"/>
                      </a:endParaRP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usaha listrik Desa;</a:t>
                      </a:r>
                      <a:endParaRPr lang="en-US" sz="1600" kern="1200" dirty="0" smtClean="0">
                        <a:latin typeface="Cambria" pitchFamily="18" charset="0"/>
                      </a:endParaRP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lumbung pangan; dan </a:t>
                      </a:r>
                      <a:endParaRPr lang="en-US" sz="1600" kern="1200" dirty="0" smtClean="0">
                        <a:latin typeface="Cambria" pitchFamily="18" charset="0"/>
                      </a:endParaRP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sumber daya lokal dan teknologi tepat guna lainnya.</a:t>
                      </a:r>
                    </a:p>
                    <a:p>
                      <a:endParaRPr lang="id-ID" sz="16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ambria" pitchFamily="18" charset="0"/>
                        </a:rPr>
                        <a:t>2</a:t>
                      </a:r>
                      <a:endParaRPr lang="id-ID" sz="16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b="1" kern="1200" dirty="0" smtClean="0">
                          <a:latin typeface="Cambria" pitchFamily="18" charset="0"/>
                        </a:rPr>
                        <a:t>Bisnis Penyewaan (</a:t>
                      </a:r>
                      <a:r>
                        <a:rPr lang="en-US" sz="1600" b="1" i="1" kern="1200" dirty="0" smtClean="0">
                          <a:latin typeface="Cambria" pitchFamily="18" charset="0"/>
                        </a:rPr>
                        <a:t>R</a:t>
                      </a:r>
                      <a:r>
                        <a:rPr lang="id-ID" sz="1600" b="1" i="1" kern="1200" dirty="0" smtClean="0">
                          <a:latin typeface="Cambria" pitchFamily="18" charset="0"/>
                        </a:rPr>
                        <a:t>enting</a:t>
                      </a:r>
                      <a:r>
                        <a:rPr lang="id-ID" sz="1600" b="1" kern="1200" dirty="0" smtClean="0">
                          <a:latin typeface="Cambria" pitchFamily="18" charset="0"/>
                        </a:rPr>
                        <a:t>) </a:t>
                      </a:r>
                      <a:r>
                        <a:rPr lang="en-US" sz="1600" b="1" kern="1200" dirty="0" smtClean="0">
                          <a:latin typeface="Cambria" pitchFamily="18" charset="0"/>
                        </a:rPr>
                        <a:t>B</a:t>
                      </a:r>
                      <a:r>
                        <a:rPr lang="id-ID" sz="1600" b="1" kern="1200" dirty="0" smtClean="0">
                          <a:latin typeface="Cambria" pitchFamily="18" charset="0"/>
                        </a:rPr>
                        <a:t>arang</a:t>
                      </a:r>
                      <a:r>
                        <a:rPr lang="id-ID" sz="1600" kern="1200" dirty="0" smtClean="0">
                          <a:latin typeface="Cambria" pitchFamily="18" charset="0"/>
                        </a:rPr>
                        <a:t>: </a:t>
                      </a:r>
                      <a:endParaRPr lang="en-US" sz="1600" kern="1200" dirty="0" smtClean="0"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“untuk melayani kebutuhan masyarakat Desa dan ditujukan untuk memperoleh Pendapatan Asli Desa.” (Pasal 20)</a:t>
                      </a:r>
                    </a:p>
                    <a:p>
                      <a:endParaRPr lang="id-ID" sz="16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alat transportasi;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perkakas pesta;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gedung pertemuan;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rumah toko;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tanah milik BUM Desa; dan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barang sewaan lainnya. </a:t>
                      </a:r>
                      <a:endParaRPr lang="id-ID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ambria" pitchFamily="18" charset="0"/>
                        </a:rPr>
                        <a:t>3</a:t>
                      </a:r>
                      <a:endParaRPr lang="id-ID" sz="16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b="1" kern="1200" dirty="0" smtClean="0">
                          <a:latin typeface="Cambria" pitchFamily="18" charset="0"/>
                        </a:rPr>
                        <a:t>Usaha Perantara (</a:t>
                      </a:r>
                      <a:r>
                        <a:rPr lang="en-US" sz="1600" b="1" i="1" kern="1200" dirty="0" smtClean="0">
                          <a:latin typeface="Cambria" pitchFamily="18" charset="0"/>
                        </a:rPr>
                        <a:t>B</a:t>
                      </a:r>
                      <a:r>
                        <a:rPr lang="id-ID" sz="1600" b="1" i="1" kern="1200" dirty="0" smtClean="0">
                          <a:latin typeface="Cambria" pitchFamily="18" charset="0"/>
                        </a:rPr>
                        <a:t>rokering</a:t>
                      </a:r>
                      <a:r>
                        <a:rPr lang="id-ID" sz="1600" b="1" kern="1200" dirty="0" smtClean="0">
                          <a:latin typeface="Cambria" pitchFamily="18" charset="0"/>
                        </a:rPr>
                        <a:t>)</a:t>
                      </a:r>
                      <a:r>
                        <a:rPr lang="en-US" sz="1600" b="1" kern="1200" dirty="0" smtClean="0">
                          <a:latin typeface="Cambria" pitchFamily="18" charset="0"/>
                        </a:rPr>
                        <a:t>:</a:t>
                      </a:r>
                    </a:p>
                    <a:p>
                      <a:r>
                        <a:rPr lang="en-US" sz="1600" kern="1200" dirty="0" smtClean="0">
                          <a:latin typeface="Cambria" pitchFamily="18" charset="0"/>
                        </a:rPr>
                        <a:t>“</a:t>
                      </a:r>
                      <a:r>
                        <a:rPr lang="id-ID" sz="1600" kern="1200" dirty="0" smtClean="0">
                          <a:latin typeface="Cambria" pitchFamily="18" charset="0"/>
                        </a:rPr>
                        <a:t>yang memberikan jasa pelayanan kepada warga</a:t>
                      </a:r>
                      <a:r>
                        <a:rPr lang="en-US" sz="1600" kern="1200" dirty="0" smtClean="0">
                          <a:latin typeface="Cambria" pitchFamily="18" charset="0"/>
                        </a:rPr>
                        <a:t>”</a:t>
                      </a:r>
                      <a:r>
                        <a:rPr lang="id-ID" sz="1600" kern="1200" dirty="0" smtClean="0">
                          <a:latin typeface="Cambria" pitchFamily="18" charset="0"/>
                        </a:rPr>
                        <a:t> (Pasal 21)</a:t>
                      </a:r>
                      <a:endParaRPr lang="id-ID" sz="16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363" lvl="0" indent="-233363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jasa pembayaran listrik;</a:t>
                      </a:r>
                    </a:p>
                    <a:p>
                      <a:pPr marL="233363" lvl="0" indent="-233363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pasar Desa untuk memasarkan produk yang dihasilkan masyarakat; dan</a:t>
                      </a:r>
                    </a:p>
                    <a:p>
                      <a:pPr marL="233363" lvl="0" indent="-233363">
                        <a:buFont typeface="+mj-lt"/>
                        <a:buAutoNum type="alphaLcPeriod"/>
                      </a:pPr>
                      <a:r>
                        <a:rPr lang="id-ID" sz="1600" kern="1200" dirty="0" smtClean="0">
                          <a:latin typeface="Cambria" pitchFamily="18" charset="0"/>
                        </a:rPr>
                        <a:t>jasa pelayanan lainnya. </a:t>
                      </a:r>
                      <a:endParaRPr lang="id-ID" sz="16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6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02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066373"/>
              </p:ext>
            </p:extLst>
          </p:nvPr>
        </p:nvGraphicFramePr>
        <p:xfrm>
          <a:off x="341136" y="1357298"/>
          <a:ext cx="11602557" cy="48186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4207"/>
                <a:gridCol w="4885899"/>
                <a:gridCol w="6102451"/>
              </a:tblGrid>
              <a:tr h="45445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ambria" pitchFamily="18" charset="0"/>
                        </a:rPr>
                        <a:t>NO.</a:t>
                      </a:r>
                      <a:endParaRPr lang="id-ID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ambria" pitchFamily="18" charset="0"/>
                        </a:rPr>
                        <a:t>JENIS USAHA/BISNIS</a:t>
                      </a:r>
                      <a:endParaRPr lang="id-ID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ambria" pitchFamily="18" charset="0"/>
                        </a:rPr>
                        <a:t>CONTOH</a:t>
                      </a:r>
                      <a:endParaRPr lang="id-ID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227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Cambria" pitchFamily="18" charset="0"/>
                        </a:rPr>
                        <a:t>4</a:t>
                      </a:r>
                      <a:endParaRPr lang="id-ID" sz="14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kern="1200" dirty="0" smtClean="0">
                          <a:latin typeface="Cambria" pitchFamily="18" charset="0"/>
                        </a:rPr>
                        <a:t>Bisnis yang Berproduksi dan/atau Berdagang (</a:t>
                      </a:r>
                      <a:r>
                        <a:rPr lang="id-ID" sz="1400" b="1" i="1" kern="1200" dirty="0" smtClean="0">
                          <a:latin typeface="Cambria" pitchFamily="18" charset="0"/>
                        </a:rPr>
                        <a:t>Trading</a:t>
                      </a:r>
                      <a:r>
                        <a:rPr lang="id-ID" sz="1400" b="1" kern="1200" dirty="0" smtClean="0">
                          <a:latin typeface="Cambria" pitchFamily="18" charset="0"/>
                        </a:rPr>
                        <a:t>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“barang-barang tertentu untuk memenuhi kebutuhan masyarakat maupun dipasarkan pada skala pasar yang lebih luas” (Pasal 22)</a:t>
                      </a:r>
                      <a:endParaRPr lang="id-ID" sz="14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pabrik es;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pabrik asap cair;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hasil pertanian;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sarana produksi pertanian;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sumur bekas tambang; dan</a:t>
                      </a:r>
                    </a:p>
                    <a:p>
                      <a:pPr marL="231775" lvl="0" indent="-231775">
                        <a:buFont typeface="+mj-lt"/>
                        <a:buAutoNum type="alphaLcPeriod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kegiatan bisnis produktif lainnya.</a:t>
                      </a:r>
                      <a:endParaRPr lang="id-ID" sz="14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307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Cambria" pitchFamily="18" charset="0"/>
                        </a:rPr>
                        <a:t>5</a:t>
                      </a:r>
                      <a:endParaRPr lang="id-ID" sz="14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1" kern="1200" dirty="0" smtClean="0">
                          <a:latin typeface="Cambria" pitchFamily="18" charset="0"/>
                        </a:rPr>
                        <a:t>Bisnis Keuangan (</a:t>
                      </a:r>
                      <a:r>
                        <a:rPr lang="id-ID" sz="1400" b="1" i="1" kern="1200" dirty="0" smtClean="0">
                          <a:latin typeface="Cambria" pitchFamily="18" charset="0"/>
                        </a:rPr>
                        <a:t>Financial Business</a:t>
                      </a:r>
                      <a:r>
                        <a:rPr lang="id-ID" sz="1400" b="1" kern="1200" dirty="0" smtClean="0">
                          <a:latin typeface="Cambria" pitchFamily="18" charset="0"/>
                        </a:rPr>
                        <a:t>)</a:t>
                      </a:r>
                      <a:r>
                        <a:rPr lang="en-US" sz="1400" b="1" kern="1200" dirty="0" smtClean="0">
                          <a:latin typeface="Cambria" pitchFamily="18" charset="0"/>
                        </a:rPr>
                        <a:t>:</a:t>
                      </a:r>
                    </a:p>
                    <a:p>
                      <a:r>
                        <a:rPr lang="id-ID" sz="1400" kern="1200" dirty="0" smtClean="0">
                          <a:latin typeface="Cambria" pitchFamily="18" charset="0"/>
                        </a:rPr>
                        <a:t>yang memenuhi kebutuhan usaha-usaha skala mikro yang dijalankan oleh pelaku usaha ekonomi Desa (Pasal 23)</a:t>
                      </a:r>
                      <a:endParaRPr lang="id-ID" sz="14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0"/>
                      <a:r>
                        <a:rPr lang="id-ID" sz="1400" kern="1200" dirty="0" smtClean="0">
                          <a:latin typeface="Cambria" pitchFamily="18" charset="0"/>
                        </a:rPr>
                        <a:t>Memberikan akses kredit dan peminjaman yang mudah diakses oleh masyarakat Desa</a:t>
                      </a:r>
                      <a:endParaRPr lang="id-ID" sz="14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293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Cambria" pitchFamily="18" charset="0"/>
                        </a:rPr>
                        <a:t>6</a:t>
                      </a:r>
                      <a:endParaRPr lang="id-ID" sz="14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1" kern="1200" dirty="0" smtClean="0">
                          <a:latin typeface="Cambria" pitchFamily="18" charset="0"/>
                        </a:rPr>
                        <a:t>Usaha Bersama (</a:t>
                      </a:r>
                      <a:r>
                        <a:rPr lang="id-ID" sz="1400" b="1" i="1" kern="1200" dirty="0" smtClean="0">
                          <a:latin typeface="Cambria" pitchFamily="18" charset="0"/>
                        </a:rPr>
                        <a:t>Holding</a:t>
                      </a:r>
                      <a:r>
                        <a:rPr lang="id-ID" sz="1400" b="1" kern="1200" dirty="0" smtClean="0">
                          <a:latin typeface="Cambria" pitchFamily="18" charset="0"/>
                        </a:rPr>
                        <a:t>)</a:t>
                      </a:r>
                      <a:r>
                        <a:rPr lang="en-US" sz="1400" b="1" kern="1200" dirty="0" smtClean="0">
                          <a:latin typeface="Cambria" pitchFamily="18" charset="0"/>
                        </a:rPr>
                        <a:t>:</a:t>
                      </a:r>
                    </a:p>
                    <a:p>
                      <a:r>
                        <a:rPr lang="id-ID" sz="1400" kern="1200" dirty="0" smtClean="0">
                          <a:latin typeface="Cambria" pitchFamily="18" charset="0"/>
                        </a:rPr>
                        <a:t>sebagai induk dari unit-unit usaha yang dikembangkan masyarakat Desa baik dalam skala lokal Desa maupun kawasan perdesaan (Pasal 24)</a:t>
                      </a:r>
                      <a:endParaRPr lang="id-ID" sz="1400" dirty="0">
                        <a:latin typeface="Cambria" pitchFamily="18" charset="0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775" indent="-231775">
                        <a:tabLst>
                          <a:tab pos="363538" algn="l"/>
                        </a:tabLst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a.	dapat berdiri sendiri serta diatur dan dikelola secara sinergis oleh BUM Desa agar tumbuh menjadi usaha bersama.</a:t>
                      </a:r>
                    </a:p>
                    <a:p>
                      <a:pPr marL="231775" lvl="0" indent="-231775"/>
                      <a:r>
                        <a:rPr lang="id-ID" sz="1400" kern="1200" dirty="0" smtClean="0">
                          <a:latin typeface="Cambria" pitchFamily="18" charset="0"/>
                        </a:rPr>
                        <a:t>b. 	dapat menjalankan kegiatan usaha bersama meliputi:</a:t>
                      </a:r>
                    </a:p>
                    <a:p>
                      <a:pPr marL="463550" lvl="0" indent="-231775">
                        <a:buFont typeface="+mj-lt"/>
                        <a:buAutoNum type="arabicParenR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pengembangan kapal Desa berskala besar untuk mengorganisir nelayan kecil agar usahanya menjadi lebih ekspansif;</a:t>
                      </a:r>
                    </a:p>
                    <a:p>
                      <a:pPr marL="463550" lvl="0" indent="-231775">
                        <a:buFont typeface="+mj-lt"/>
                        <a:buAutoNum type="arabicParenR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Desa Wisata yang mengorganisir rangkaian jenis usaha dari kelompok masyarakat; dan</a:t>
                      </a:r>
                    </a:p>
                    <a:p>
                      <a:pPr marL="463550" lvl="0" indent="-231775">
                        <a:buFont typeface="+mj-lt"/>
                        <a:buAutoNum type="arabicParenR"/>
                      </a:pPr>
                      <a:r>
                        <a:rPr lang="id-ID" sz="1400" kern="1200" dirty="0" smtClean="0">
                          <a:latin typeface="Cambria" pitchFamily="18" charset="0"/>
                        </a:rPr>
                        <a:t>kegiatan usaha bersama yang mengkonsolidasikan jenis usaha lokal lainnya. </a:t>
                      </a:r>
                      <a:endParaRPr lang="id-ID" sz="14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193" y="6461461"/>
            <a:ext cx="10929669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KEMENTERIAN DESA, PEMBANGUNAN DAERAH TERTINGGAL DAN TRANSMIGRASI</a:t>
            </a:r>
          </a:p>
          <a:p>
            <a:pPr algn="r">
              <a:defRPr/>
            </a:pPr>
            <a:r>
              <a:rPr lang="en-US" sz="1100" b="1" dirty="0">
                <a:latin typeface="+mj-lt"/>
                <a:cs typeface="Arial" charset="0"/>
              </a:rPr>
              <a:t>REPUBLIK INDONESIA</a:t>
            </a:r>
          </a:p>
        </p:txBody>
      </p:sp>
      <p:pic>
        <p:nvPicPr>
          <p:cNvPr id="7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76" y="6423025"/>
            <a:ext cx="636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7570" y="239464"/>
            <a:ext cx="10969943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mbria" pitchFamily="18" charset="0"/>
              </a:rPr>
              <a:t>PENGEMBANGAN </a:t>
            </a:r>
            <a:r>
              <a:rPr lang="id-ID" sz="2800" b="1" dirty="0" smtClean="0">
                <a:latin typeface="Cambria" pitchFamily="18" charset="0"/>
              </a:rPr>
              <a:t>POTENSI USAHA EKONOMI DESA </a:t>
            </a:r>
            <a:r>
              <a:rPr lang="en-US" sz="2800" b="1" dirty="0" smtClean="0">
                <a:latin typeface="Cambria" pitchFamily="18" charset="0"/>
              </a:rPr>
              <a:t/>
            </a:r>
            <a:br>
              <a:rPr lang="en-US" sz="2800" b="1" dirty="0" smtClean="0">
                <a:latin typeface="Cambria" pitchFamily="18" charset="0"/>
              </a:rPr>
            </a:br>
            <a:r>
              <a:rPr lang="en-US" sz="2800" b="1" dirty="0" smtClean="0">
                <a:latin typeface="Cambria" pitchFamily="18" charset="0"/>
              </a:rPr>
              <a:t>MELALUI </a:t>
            </a:r>
            <a:r>
              <a:rPr lang="id-ID" sz="2800" b="1" dirty="0" smtClean="0">
                <a:latin typeface="Cambria" pitchFamily="18" charset="0"/>
              </a:rPr>
              <a:t>BUMD</a:t>
            </a:r>
            <a:r>
              <a:rPr lang="en-US" sz="2800" b="1" dirty="0" smtClean="0">
                <a:latin typeface="Cambria" pitchFamily="18" charset="0"/>
              </a:rPr>
              <a:t>ESA (2)</a:t>
            </a:r>
            <a:endParaRPr lang="id-ID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Cambria"/>
                <a:cs typeface="Cambria"/>
              </a:rPr>
              <a:t>Kementerian</a:t>
            </a:r>
            <a:r>
              <a:rPr lang="en-US" sz="1600" dirty="0" smtClean="0">
                <a:latin typeface="Cambria"/>
                <a:cs typeface="Cambria"/>
              </a:rPr>
              <a:t> </a:t>
            </a:r>
            <a:r>
              <a:rPr lang="en-US" sz="1600" dirty="0" err="1" smtClean="0">
                <a:latin typeface="Cambria"/>
                <a:cs typeface="Cambria"/>
              </a:rPr>
              <a:t>Desa</a:t>
            </a:r>
            <a:r>
              <a:rPr lang="en-US" sz="1600" dirty="0" smtClean="0">
                <a:latin typeface="Cambria"/>
                <a:cs typeface="Cambria"/>
              </a:rPr>
              <a:t>, Pembangunan Daerah </a:t>
            </a:r>
            <a:r>
              <a:rPr lang="en-US" sz="1600" dirty="0" err="1" smtClean="0">
                <a:latin typeface="Cambria"/>
                <a:cs typeface="Cambria"/>
              </a:rPr>
              <a:t>Tertinggal</a:t>
            </a: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Dan </a:t>
            </a:r>
            <a:r>
              <a:rPr lang="en-US" sz="1600" dirty="0" err="1" smtClean="0">
                <a:latin typeface="Cambria"/>
                <a:cs typeface="Cambria"/>
              </a:rPr>
              <a:t>Transmigrasi</a:t>
            </a: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5" name="Picture 4" descr="Logo DKP Ba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695" y="2635163"/>
            <a:ext cx="1532373" cy="12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fbcdn-profile-a.akamaihd.net/hprofile-ak-xat1/v/t1.0-1/c0.0.200.200/p200x200/11825139_807854056001728_2999909645511799163_n.jpg?oh=09f0560b05c72543e6c151d2b9447a5a&amp;oe=566CFAB5&amp;__gda__=1449846623_80844d620284925e986ee86825a7ac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1" y="852422"/>
            <a:ext cx="1835623" cy="17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2445" y="2635164"/>
            <a:ext cx="2399245" cy="129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5" y="3091521"/>
            <a:ext cx="6502490" cy="94581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PERMASALAHAN &amp; SOLUSI PENGEMBANGAN BUMDESA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347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ck mani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jack mania.thmx</Template>
  <TotalTime>20361</TotalTime>
  <Words>2062</Words>
  <Application>Microsoft Office PowerPoint</Application>
  <PresentationFormat>Custom</PresentationFormat>
  <Paragraphs>287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jack mania</vt:lpstr>
      <vt:lpstr>MENGGERAKKAN EKONOMI DESA MELALUI BADAN USAHA MILIK DESA SECARA BERKELANJUTAN</vt:lpstr>
      <vt:lpstr>PowerPoint Presentation</vt:lpstr>
      <vt:lpstr>PowerPoint Presentation</vt:lpstr>
      <vt:lpstr>BUMDESA SEBAGAI PILAR DEMOKRASI EKONOMI</vt:lpstr>
      <vt:lpstr>MENGGERAKKAN DAN MENATA POTENSI EKONOMI DESA  MELALUI BUMDESA</vt:lpstr>
      <vt:lpstr>JUMLAH BUMDESA YANG TERBENTUK SE-INDONESIA DAN BERPOTENSI BERTAMBAH TERUS (0NE DESA ONE BUMDESA) </vt:lpstr>
      <vt:lpstr>PENGEMBANGAN POTENSI USAHA EKONOMI DESA  MELALUI BUMDESA (1)</vt:lpstr>
      <vt:lpstr>PENGEMBANGAN POTENSI USAHA EKONOMI DESA  MELALUI BUMDESA (2)</vt:lpstr>
      <vt:lpstr>PERMASALAHAN &amp; SOLUSI PENGEMBANGAN BUMDESA</vt:lpstr>
      <vt:lpstr>     1. PERMASALAHAN PENGEMBANGAN BUMDESA       DI INDONESIA    </vt:lpstr>
      <vt:lpstr>PEMANFAATAN DANA DESA DALAM MENDUKUNG PENGEMBANGAN USAHA EKONOMI DESA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 PROGRAM PENGEMBANGAN BUMDESA KEMENTERIAN DESA, PDT DAN TRANSMIGRASI </vt:lpstr>
      <vt:lpstr>PowerPoint Presentation</vt:lpstr>
    </vt:vector>
  </TitlesOfParts>
  <Company>KKP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ishartini ishartini</dc:creator>
  <cp:lastModifiedBy>Diana Sulistyarini</cp:lastModifiedBy>
  <cp:revision>228</cp:revision>
  <cp:lastPrinted>2016-04-18T10:51:57Z</cp:lastPrinted>
  <dcterms:created xsi:type="dcterms:W3CDTF">2014-11-27T15:31:58Z</dcterms:created>
  <dcterms:modified xsi:type="dcterms:W3CDTF">2016-06-24T05:56:24Z</dcterms:modified>
</cp:coreProperties>
</file>